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59" r:id="rId4"/>
    <p:sldId id="273" r:id="rId5"/>
    <p:sldId id="274" r:id="rId6"/>
    <p:sldId id="261" r:id="rId7"/>
    <p:sldId id="263" r:id="rId8"/>
    <p:sldId id="268" r:id="rId9"/>
    <p:sldId id="275" r:id="rId10"/>
    <p:sldId id="276" r:id="rId11"/>
    <p:sldId id="277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8" autoAdjust="0"/>
    <p:restoredTop sz="91203" autoAdjust="0"/>
  </p:normalViewPr>
  <p:slideViewPr>
    <p:cSldViewPr>
      <p:cViewPr varScale="1">
        <p:scale>
          <a:sx n="67" d="100"/>
          <a:sy n="67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3B055-1430-45C0-8644-8CD4C8A6BC04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0CF8A-F37E-4844-9ADD-4AF6D26CC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3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200 children – give</a:t>
            </a:r>
            <a:r>
              <a:rPr lang="en-GB" baseline="0" dirty="0" smtClean="0"/>
              <a:t> the children an idea of how many this is – more that 6 classes of children.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Can they think of the different ways people can be hurt on the road? </a:t>
            </a:r>
          </a:p>
          <a:p>
            <a:r>
              <a:rPr lang="en-GB" baseline="0" dirty="0" smtClean="0"/>
              <a:t>Highest number is often as pedestrians, followed by in cars. </a:t>
            </a:r>
          </a:p>
          <a:p>
            <a:r>
              <a:rPr lang="en-GB" baseline="0" dirty="0" smtClean="0"/>
              <a:t>This session concentrates on keeping safe as pedestrians.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CF8A-F37E-4844-9ADD-4AF6D26CC5E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985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CF8A-F37E-4844-9ADD-4AF6D26CC5E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328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CF8A-F37E-4844-9ADD-4AF6D26CC5E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718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Password:  Training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CF8A-F37E-4844-9ADD-4AF6D26CC5E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65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</a:t>
            </a:r>
            <a:r>
              <a:rPr lang="en-GB" baseline="0" dirty="0" smtClean="0"/>
              <a:t> on the sheet attached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CF8A-F37E-4844-9ADD-4AF6D26CC5E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368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CF8A-F37E-4844-9ADD-4AF6D26CC5E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782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EA1A0-AA3D-46E6-A53B-C63F0DD0412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12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 smtClean="0"/>
              <a:t>Fluorescent – for daytime </a:t>
            </a:r>
          </a:p>
          <a:p>
            <a:r>
              <a:rPr lang="en-GB" i="1" baseline="0" dirty="0" smtClean="0"/>
              <a:t>Reflective – for the dark </a:t>
            </a:r>
            <a:endParaRPr lang="en-GB" i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CF8A-F37E-4844-9ADD-4AF6D26CC5E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308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CF8A-F37E-4844-9ADD-4AF6D26CC5E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467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CF8A-F37E-4844-9ADD-4AF6D26CC5E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379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CF8A-F37E-4844-9ADD-4AF6D26CC5E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47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6136252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5780" y="533401"/>
            <a:ext cx="7772400" cy="1470025"/>
          </a:xfrm>
        </p:spPr>
        <p:txBody>
          <a:bodyPr>
            <a:noAutofit/>
          </a:bodyPr>
          <a:lstStyle/>
          <a:p>
            <a:r>
              <a:rPr lang="en-GB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 Safety</a:t>
            </a:r>
            <a:endParaRPr lang="en-GB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03426"/>
            <a:ext cx="8398495" cy="348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8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04800"/>
            <a:ext cx="7537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HfW cursive" panose="00000500000000000000" pitchFamily="2" charset="0"/>
              </a:rPr>
              <a:t>Is this the correct way to cross the road?</a:t>
            </a:r>
            <a:endParaRPr lang="en-GB" sz="2800" dirty="0">
              <a:solidFill>
                <a:srgbClr val="FF0000"/>
              </a:solidFill>
              <a:latin typeface="HfW cursive" panose="00000500000000000000" pitchFamily="2" charset="0"/>
            </a:endParaRPr>
          </a:p>
        </p:txBody>
      </p:sp>
      <p:pic>
        <p:nvPicPr>
          <p:cNvPr id="5122" name="Picture 2" descr="Using the road (159 to 203) - The Highway Code - Guidance - GOV.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9342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3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84179" y="304800"/>
            <a:ext cx="7537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HfW cursive" panose="00000500000000000000" pitchFamily="2" charset="0"/>
              </a:rPr>
              <a:t>Is this the correct way to cross the road?</a:t>
            </a:r>
            <a:endParaRPr lang="en-GB" sz="2800" dirty="0">
              <a:solidFill>
                <a:srgbClr val="FF0000"/>
              </a:solidFill>
              <a:latin typeface="HfW cursive" panose="00000500000000000000" pitchFamily="2" charset="0"/>
            </a:endParaRPr>
          </a:p>
        </p:txBody>
      </p:sp>
      <p:pic>
        <p:nvPicPr>
          <p:cNvPr id="6146" name="Picture 2" descr="Activities | Safety T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22859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84179" y="304800"/>
            <a:ext cx="7537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HfW cursive" panose="00000500000000000000" pitchFamily="2" charset="0"/>
              </a:rPr>
              <a:t>Is this the correct way to cross the road?</a:t>
            </a:r>
            <a:endParaRPr lang="en-GB" sz="2800" dirty="0">
              <a:solidFill>
                <a:srgbClr val="FF0000"/>
              </a:solidFill>
              <a:latin typeface="HfW cursive" panose="00000500000000000000" pitchFamily="2" charset="0"/>
            </a:endParaRPr>
          </a:p>
        </p:txBody>
      </p:sp>
      <p:pic>
        <p:nvPicPr>
          <p:cNvPr id="7170" name="Picture 2" descr="South Yorkshire Safer Roads Partner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169025" cy="557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12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84179" y="304800"/>
            <a:ext cx="7537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HfW cursive" panose="00000500000000000000" pitchFamily="2" charset="0"/>
              </a:rPr>
              <a:t>Is this the correct way to cross the road?</a:t>
            </a:r>
            <a:endParaRPr lang="en-GB" sz="2800" dirty="0">
              <a:solidFill>
                <a:srgbClr val="FF0000"/>
              </a:solidFill>
              <a:latin typeface="HfW cursive" panose="00000500000000000000" pitchFamily="2" charset="0"/>
            </a:endParaRPr>
          </a:p>
        </p:txBody>
      </p:sp>
      <p:pic>
        <p:nvPicPr>
          <p:cNvPr id="8194" name="Picture 2" descr="Adult Thinking About Crossing Between Parked Cars Illustration - Twink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372600" cy="468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94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065" y="228599"/>
            <a:ext cx="1372363" cy="64633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GB" sz="3600" dirty="0" smtClean="0"/>
              <a:t>Poster</a:t>
            </a:r>
            <a:endParaRPr lang="en-GB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8" y="1094494"/>
            <a:ext cx="2480935" cy="36022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61918" y="240711"/>
            <a:ext cx="39624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Draw images of scenes that show the correct way of crossing the road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078918"/>
            <a:ext cx="3251638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372" y="3063520"/>
            <a:ext cx="3086100" cy="1825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734" y="5061059"/>
            <a:ext cx="2878961" cy="16253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8905" y="1078918"/>
            <a:ext cx="2419350" cy="2714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9019" y="4164303"/>
            <a:ext cx="40767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6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79" y="4011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latin typeface="HfW cursive" panose="00000500000000000000" pitchFamily="2" charset="0"/>
              </a:rPr>
              <a:t>Pedestrian</a:t>
            </a:r>
            <a:r>
              <a:rPr lang="en-GB" dirty="0" smtClean="0">
                <a:latin typeface="HfW cursive" panose="00000500000000000000" pitchFamily="2" charset="0"/>
              </a:rPr>
              <a:t> </a:t>
            </a:r>
            <a:endParaRPr lang="en-GB" dirty="0">
              <a:latin typeface="HfW cursive" panose="00000500000000000000" pitchFamily="2" charset="0"/>
            </a:endParaRPr>
          </a:p>
        </p:txBody>
      </p:sp>
      <p:pic>
        <p:nvPicPr>
          <p:cNvPr id="1026" name="Picture 2" descr="High-tech pedestrian crossing lights up when person using a mobile phone  steps in front of traffic - Mirror Onl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4041"/>
            <a:ext cx="58578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3622" y="1254101"/>
            <a:ext cx="4480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latin typeface="HfW cursive" panose="00000500000000000000" pitchFamily="2" charset="0"/>
              </a:rPr>
              <a:t>Who is a pedestrian?</a:t>
            </a:r>
            <a:endParaRPr lang="en-GB" sz="3200" dirty="0">
              <a:latin typeface="HfW cursive" panose="000005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6112021"/>
            <a:ext cx="4937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HfW cursive" panose="00000500000000000000" pitchFamily="2" charset="0"/>
              </a:rPr>
              <a:t>Is this pedestrian safe?</a:t>
            </a:r>
            <a:endParaRPr lang="en-GB" sz="3200" dirty="0">
              <a:latin typeface="HfW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5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/>
              <a:t>Around 200 children are hurt on the roads in Bradford every year!</a:t>
            </a:r>
            <a:endParaRPr lang="en-GB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3426952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	</a:t>
            </a:r>
            <a:r>
              <a:rPr lang="en-GB" sz="3600" dirty="0" smtClean="0"/>
              <a:t>The three main ways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A</a:t>
            </a:r>
            <a:r>
              <a:rPr lang="en-GB" sz="3600" dirty="0" smtClean="0"/>
              <a:t>s a pedestrian – hit by a 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As a car passenger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As a cyclist</a:t>
            </a:r>
          </a:p>
        </p:txBody>
      </p:sp>
    </p:spTree>
    <p:extLst>
      <p:ext uri="{BB962C8B-B14F-4D97-AF65-F5344CB8AC3E}">
        <p14:creationId xmlns:p14="http://schemas.microsoft.com/office/powerpoint/2010/main" val="9820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032" y="2286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latin typeface="HfW cursive" panose="00000500000000000000" pitchFamily="2" charset="0"/>
              </a:rPr>
              <a:t>Let’s watch this video:</a:t>
            </a:r>
          </a:p>
          <a:p>
            <a:endParaRPr lang="en-GB" sz="6000" b="1" dirty="0">
              <a:latin typeface="HfW cursive" panose="000005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2060535"/>
            <a:ext cx="362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>
                <a:latin typeface="HfW cursive" panose="00000500000000000000" pitchFamily="2" charset="0"/>
                <a:hlinkClick r:id="rId3"/>
              </a:rPr>
              <a:t>https://vimeo.com/261362528</a:t>
            </a:r>
            <a:endParaRPr lang="en-GB" dirty="0">
              <a:latin typeface="HfW cursive" panose="000005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032" y="2667000"/>
            <a:ext cx="519764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HfW cursive" panose="00000500000000000000" pitchFamily="2" charset="0"/>
              </a:rPr>
              <a:t>There are questions to answer throughout the film, when the symbol appears please pause the film and discuss the possible answers with your class</a:t>
            </a:r>
            <a:r>
              <a:rPr lang="en-GB" dirty="0">
                <a:latin typeface="HfW cursive" panose="00000500000000000000" pitchFamily="2" charset="0"/>
              </a:rPr>
              <a:t>. </a:t>
            </a:r>
          </a:p>
          <a:p>
            <a:endParaRPr lang="en-GB" dirty="0">
              <a:latin typeface="HfW cursive" panose="000005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589614"/>
            <a:ext cx="2739680" cy="24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94" y="152400"/>
            <a:ext cx="9221041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400" dirty="0">
                <a:latin typeface="HfW cursive" panose="00000500000000000000" pitchFamily="2" charset="0"/>
              </a:rPr>
              <a:t>Q1.  What are the rules that help us cross the road safely? </a:t>
            </a:r>
            <a:endParaRPr lang="en-GB" sz="1400" dirty="0" smtClean="0">
              <a:latin typeface="HfW cursive" panose="000005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GB" sz="1400" dirty="0" smtClean="0">
                <a:latin typeface="HfW cursive" panose="00000500000000000000" pitchFamily="2" charset="0"/>
              </a:rPr>
              <a:t>Q2.  Can you name any safe places to cross the road?</a:t>
            </a:r>
            <a:r>
              <a:rPr lang="en-GB" sz="1400" b="1" dirty="0" smtClean="0">
                <a:latin typeface="HfW cursive" panose="00000500000000000000" pitchFamily="2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GB" sz="1400" dirty="0" smtClean="0">
                <a:latin typeface="HfW cursive" panose="00000500000000000000" pitchFamily="2" charset="0"/>
              </a:rPr>
              <a:t>Q3</a:t>
            </a:r>
            <a:r>
              <a:rPr lang="en-GB" sz="1400" dirty="0">
                <a:latin typeface="HfW cursive" panose="00000500000000000000" pitchFamily="2" charset="0"/>
              </a:rPr>
              <a:t>.  When the green man shows at a Puffin crossing, what should you do? </a:t>
            </a:r>
            <a:endParaRPr lang="en-GB" sz="1400" dirty="0" smtClean="0">
              <a:latin typeface="HfW cursive" panose="000005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GB" sz="1400" dirty="0" smtClean="0">
                <a:latin typeface="HfW cursive" panose="00000500000000000000" pitchFamily="2" charset="0"/>
              </a:rPr>
              <a:t>Q4</a:t>
            </a:r>
            <a:r>
              <a:rPr lang="en-GB" sz="1400" dirty="0">
                <a:latin typeface="HfW cursive" panose="00000500000000000000" pitchFamily="2" charset="0"/>
              </a:rPr>
              <a:t>. What do you need to do before stepping in to the road when crossing between parked </a:t>
            </a:r>
            <a:r>
              <a:rPr lang="en-GB" sz="1400" dirty="0" smtClean="0">
                <a:latin typeface="HfW cursive" panose="00000500000000000000" pitchFamily="2" charset="0"/>
              </a:rPr>
              <a:t>cars?</a:t>
            </a:r>
            <a:r>
              <a:rPr lang="en-GB" sz="1400" b="1" dirty="0" smtClean="0">
                <a:latin typeface="HfW cursive" panose="00000500000000000000" pitchFamily="2" charset="0"/>
              </a:rPr>
              <a:t> </a:t>
            </a:r>
            <a:endParaRPr lang="en-GB" sz="1400" dirty="0">
              <a:latin typeface="HfW cursive" panose="000005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GB" sz="1400" dirty="0">
                <a:latin typeface="HfW cursive" panose="00000500000000000000" pitchFamily="2" charset="0"/>
              </a:rPr>
              <a:t>Q5.  Where do you need to look when crossing the road at a T junction? </a:t>
            </a:r>
            <a:endParaRPr lang="en-GB" sz="1400" dirty="0" smtClean="0">
              <a:latin typeface="HfW cursive" panose="000005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GB" sz="1400" dirty="0" smtClean="0">
                <a:latin typeface="HfW cursive" panose="00000500000000000000" pitchFamily="2" charset="0"/>
              </a:rPr>
              <a:t>Q6</a:t>
            </a:r>
            <a:r>
              <a:rPr lang="en-GB" sz="1400" dirty="0">
                <a:latin typeface="HfW cursive" panose="00000500000000000000" pitchFamily="2" charset="0"/>
              </a:rPr>
              <a:t>. Can you think of anything else that might stop you from being able to see the road clearly?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6174637" cy="243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87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302" y="457200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4000" b="1" dirty="0" smtClean="0">
                <a:latin typeface="HfW cursive" panose="00000500000000000000" pitchFamily="2" charset="0"/>
              </a:rPr>
              <a:t>What is the set of rules called that we use to cross the road?</a:t>
            </a:r>
            <a:endParaRPr lang="en-GB" sz="4000" dirty="0">
              <a:latin typeface="HfW cursive" panose="000005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835" y="4038600"/>
            <a:ext cx="7647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fW cursive" panose="00000500000000000000" pitchFamily="2" charset="0"/>
              </a:rPr>
              <a:t>The Green Cross Code</a:t>
            </a:r>
            <a:endParaRPr lang="en-GB" sz="40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fW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29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4868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16632"/>
            <a:ext cx="875536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Green Cross Code</a:t>
            </a:r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a safer place </a:t>
            </a:r>
            <a:endParaRPr lang="en-GB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</a:t>
            </a:r>
            <a:r>
              <a:rPr lang="en-GB" sz="4400" dirty="0" smtClean="0"/>
              <a:t>   </a:t>
            </a:r>
            <a:r>
              <a:rPr lang="en-GB" sz="3200" dirty="0" smtClean="0"/>
              <a:t>on the pavement behind the kerb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</a:t>
            </a:r>
            <a:r>
              <a:rPr lang="en-GB" sz="4400" dirty="0" smtClean="0"/>
              <a:t>   </a:t>
            </a:r>
            <a:r>
              <a:rPr lang="en-GB" sz="3200" dirty="0" smtClean="0"/>
              <a:t>all around for traffic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</a:t>
            </a:r>
            <a:r>
              <a:rPr lang="en-GB" sz="4400" dirty="0" smtClean="0"/>
              <a:t> </a:t>
            </a:r>
            <a:r>
              <a:rPr lang="en-GB" sz="3200" dirty="0"/>
              <a:t> </a:t>
            </a:r>
            <a:r>
              <a:rPr lang="en-GB" sz="3200" dirty="0" smtClean="0"/>
              <a:t>for traffic. Sometimes you can </a:t>
            </a:r>
          </a:p>
          <a:p>
            <a:r>
              <a:rPr lang="en-GB" sz="3200" dirty="0"/>
              <a:t>	</a:t>
            </a:r>
            <a:r>
              <a:rPr lang="en-GB" sz="3200" dirty="0" smtClean="0"/>
              <a:t>	    hear traffic before you see 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</a:t>
            </a:r>
            <a:r>
              <a:rPr lang="en-GB" sz="4400" dirty="0" smtClean="0"/>
              <a:t>  </a:t>
            </a:r>
            <a:r>
              <a:rPr lang="en-GB" sz="3200" dirty="0" smtClean="0"/>
              <a:t>is it safe to cross the road?</a:t>
            </a:r>
            <a:r>
              <a:rPr lang="en-GB" sz="3200" b="1" dirty="0"/>
              <a:t> </a:t>
            </a:r>
            <a:endParaRPr lang="en-GB" sz="32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Arrive Alive</a:t>
            </a:r>
            <a:r>
              <a:rPr lang="en-GB" sz="4400" dirty="0" smtClean="0">
                <a:solidFill>
                  <a:srgbClr val="006600"/>
                </a:solidFill>
              </a:rPr>
              <a:t> </a:t>
            </a:r>
          </a:p>
          <a:p>
            <a:pPr algn="ctr"/>
            <a:r>
              <a:rPr lang="en-GB" sz="3200" b="1" dirty="0" smtClean="0">
                <a:solidFill>
                  <a:srgbClr val="000099"/>
                </a:solidFill>
              </a:rPr>
              <a:t>Keep Looking</a:t>
            </a:r>
            <a:r>
              <a:rPr lang="en-GB" sz="3200" b="1" dirty="0">
                <a:solidFill>
                  <a:srgbClr val="000099"/>
                </a:solidFill>
              </a:rPr>
              <a:t>, Listening and </a:t>
            </a:r>
            <a:r>
              <a:rPr lang="en-GB" sz="3200" b="1" dirty="0" smtClean="0">
                <a:solidFill>
                  <a:srgbClr val="000099"/>
                </a:solidFill>
              </a:rPr>
              <a:t>Thinking while you cross </a:t>
            </a:r>
            <a:r>
              <a:rPr lang="en-GB" sz="3200" b="1" dirty="0">
                <a:solidFill>
                  <a:srgbClr val="000099"/>
                </a:solidFill>
              </a:rPr>
              <a:t>– do not run!</a:t>
            </a:r>
            <a:endParaRPr lang="en-GB" sz="3200" dirty="0">
              <a:solidFill>
                <a:srgbClr val="000099"/>
              </a:solidFill>
            </a:endParaRPr>
          </a:p>
          <a:p>
            <a:endParaRPr lang="en-GB" sz="3200" dirty="0" smtClean="0"/>
          </a:p>
          <a:p>
            <a:endParaRPr lang="en-GB" sz="3200" dirty="0" smtClean="0"/>
          </a:p>
        </p:txBody>
      </p:sp>
      <p:pic>
        <p:nvPicPr>
          <p:cNvPr id="1026" name="Picture 2" descr="C:\Users\HammondK\AppData\Local\Microsoft\Windows\Temporary Internet Files\Content.Outlook\EJ0BF3IX\l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697" y="2336840"/>
            <a:ext cx="864096" cy="96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ammondK\AppData\Local\Microsoft\Windows\Temporary Internet Files\Content.Outlook\EJ0BF3IX\st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77" y="1253996"/>
            <a:ext cx="841958" cy="108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ammondK\AppData\Local\Microsoft\Windows\Temporary Internet Files\Content.Outlook\EJ0BF3IX\list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697" y="3298604"/>
            <a:ext cx="864096" cy="99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ammondK\AppData\Local\Microsoft\Windows\Temporary Internet Files\Content.Outlook\EJ0BF3IX\thin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719" y="4293096"/>
            <a:ext cx="852877" cy="109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77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northyorks.gov.uk/sites/default/files/fileroot/News/2017-10/3bebrightbes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86615"/>
            <a:ext cx="2620682" cy="313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6288" y="2753798"/>
            <a:ext cx="547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fW cursive" panose="00000500000000000000" pitchFamily="2" charset="0"/>
              </a:rPr>
              <a:t>Be Bright Be Seen!</a:t>
            </a:r>
            <a:endParaRPr lang="en-GB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fW cursive" panose="00000500000000000000" pitchFamily="2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554" y="3521461"/>
            <a:ext cx="3041848" cy="297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8449" y="88605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600" b="1" dirty="0" smtClean="0">
                <a:latin typeface="HfW cursive" panose="00000500000000000000" pitchFamily="2" charset="0"/>
              </a:rPr>
              <a:t> What do we call materials which help you to be seen by traffic at night?</a:t>
            </a:r>
            <a:endParaRPr lang="en-GB" sz="3600" dirty="0">
              <a:latin typeface="HfW cursive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5417" y="1999001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fW cursive" panose="00000500000000000000" pitchFamily="2" charset="0"/>
              </a:rPr>
              <a:t>Reflective</a:t>
            </a:r>
            <a:endParaRPr lang="en-GB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fW cursive" panose="00000500000000000000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50" y="2421234"/>
            <a:ext cx="7810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97" y="2438104"/>
            <a:ext cx="7810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T:\Plans &amp; Performance\Transport Planning\Road Safety\Katie\Photos\Fluorescent item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86615"/>
            <a:ext cx="2514600" cy="30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60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th Yorkshire Safer Roads Partner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4724400" cy="50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33338" y="304800"/>
            <a:ext cx="7537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HfW cursive" panose="00000500000000000000" pitchFamily="2" charset="0"/>
              </a:rPr>
              <a:t>Is this the correct way to cross the road?</a:t>
            </a:r>
            <a:endParaRPr lang="en-GB" sz="2800" dirty="0">
              <a:solidFill>
                <a:srgbClr val="FF0000"/>
              </a:solidFill>
              <a:latin typeface="HfW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3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380</Words>
  <Application>Microsoft Office PowerPoint</Application>
  <PresentationFormat>On-screen Show (4:3)</PresentationFormat>
  <Paragraphs>60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HfW cursive</vt:lpstr>
      <vt:lpstr>Office Theme</vt:lpstr>
      <vt:lpstr>Road Safety</vt:lpstr>
      <vt:lpstr>Pedestrian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Stage 2 Road Safety</dc:title>
  <dc:creator>Katie Hammond</dc:creator>
  <cp:lastModifiedBy>Anam Khan</cp:lastModifiedBy>
  <cp:revision>86</cp:revision>
  <dcterms:created xsi:type="dcterms:W3CDTF">2006-08-16T00:00:00Z</dcterms:created>
  <dcterms:modified xsi:type="dcterms:W3CDTF">2020-11-27T14:40:04Z</dcterms:modified>
</cp:coreProperties>
</file>