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90704-2D6D-42D1-BE44-6B46D9001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321A1F-76AB-4436-AD7F-133759B4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88C5B-8A41-41C3-869A-2AF072166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48AE-BF27-4238-BE4A-A3641A78BF3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D55EE-B3D0-491A-866B-F43FB8CBE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97C9E-675F-4AFC-BD2F-A8A2E6A4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C1F5-2EE8-43C8-8558-1EB150F3F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40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8E740-7C01-43B9-920B-DC0C0614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7E9B3-5551-46F0-8BE3-BC2163425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571F4-ACD3-4474-87B1-93284245B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48AE-BF27-4238-BE4A-A3641A78BF3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4437F-C958-4A76-B023-0E9BFE98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0BE10-E44C-4829-ABC4-50EB1685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C1F5-2EE8-43C8-8558-1EB150F3F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48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70A6D8-8829-4D60-982E-2A859EA51B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79E600-DD37-4887-AB67-1C4D7016E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93E48-4393-4B6A-977B-B3CAD144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48AE-BF27-4238-BE4A-A3641A78BF3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7D03A-1D37-4BA9-8669-F0848A69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98327-C0C6-4D0A-A62A-FB6B5A299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C1F5-2EE8-43C8-8558-1EB150F3F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34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6738C-4E22-44AA-9B93-98D0EF6C3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CE03A-ADCF-4976-A812-955C555F7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30431-BCDB-4E4E-858A-43AE63272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48AE-BF27-4238-BE4A-A3641A78BF3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AC191-F368-44A3-98FA-7C436CAC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B8C11-D356-40AB-B8B9-0689999E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C1F5-2EE8-43C8-8558-1EB150F3F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43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B3B2A-77CD-4463-AC40-9434E7496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52B27-E43E-43DA-A232-AA806236E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10321-CEBB-46E3-814A-0FE4D4AB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48AE-BF27-4238-BE4A-A3641A78BF3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9FFF9-AE4A-40A9-B722-EB139958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30C7E-7AA7-40D5-A0A0-55E07E30F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C1F5-2EE8-43C8-8558-1EB150F3F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55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921DF-3491-4477-A099-E1928806B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B20A0-BB35-41A7-A3D6-B4464FB57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32841-34A7-4220-AD11-939FFB8A8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1ADB5-CEEF-49A2-B161-D7B1B5215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48AE-BF27-4238-BE4A-A3641A78BF3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B25A5-D1B9-41AC-A30B-AEA826AF5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D1C39-B356-4975-9366-C0A9FB8F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C1F5-2EE8-43C8-8558-1EB150F3F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34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C0D5F-A167-4326-BAF0-7A17F7444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45CB2-A16E-4927-AA76-23143892E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CBFA2D-1AC5-44EF-BE4A-44C7BE22C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97094F-388B-408A-8695-6AAA87698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088281-78AB-4808-9135-2AB7214D74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608B63-97BC-4698-AAD6-3E484E1D5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48AE-BF27-4238-BE4A-A3641A78BF3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4757F6-E3BF-4796-AADF-F3A1F0D2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E86A76-6636-4451-887F-CC6214CC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C1F5-2EE8-43C8-8558-1EB150F3F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69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0BDC4-FE49-4750-A4F8-06F08FF97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AD2EB-22FB-40B7-B364-F2A07F678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48AE-BF27-4238-BE4A-A3641A78BF3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4E5397-5522-4BE3-9127-F16207574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9F700E-BE73-45B7-9EE1-9E613D290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C1F5-2EE8-43C8-8558-1EB150F3F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42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44CBA7-ACD4-4C73-A0E3-CC6407E7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48AE-BF27-4238-BE4A-A3641A78BF3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F4F299-35B9-4BC5-BC4E-2D449E33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95EAD-CB7C-4025-B91E-2B972D2C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C1F5-2EE8-43C8-8558-1EB150F3F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9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35712-71A8-4C37-8ABD-0A2A41A0E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2E6D7-7483-4E99-B1BF-4576E3960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0AC13-CB9F-40E1-A878-34B8307FB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D370C-39E4-4C86-8BF1-60E1984F3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48AE-BF27-4238-BE4A-A3641A78BF3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DD5C8-DCC7-4F1C-8FCE-438EEE76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999F4-12EB-4C51-B2E6-6C0032D5F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C1F5-2EE8-43C8-8558-1EB150F3F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47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D4B7F-64EA-4F5E-B2BF-0A26FA548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B5CC3-30F3-4DA5-9D9F-9FCB0261FA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B05C0-93E5-4A38-8594-ECE042432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5026D-A18C-4A1C-AC1A-FD4AE14B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48AE-BF27-4238-BE4A-A3641A78BF3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AD012-0AAF-404F-AEAA-03B7C80F0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7DFE9-380A-45E2-86E0-8AD242B2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C1F5-2EE8-43C8-8558-1EB150F3F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25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76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401A08-8969-4353-B194-14508C521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0173F-1789-4493-83C0-56EBB272A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67EEE-8C4A-4E6C-9188-201BA7B75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048AE-BF27-4238-BE4A-A3641A78BF3A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001E2-1FF7-4A6D-AB6C-2602C468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03424-6980-4CF4-8849-9C987CBE4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8C1F5-2EE8-43C8-8558-1EB150F3F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35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C6951-DD67-4E75-BC16-5514B6EC56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Thursday - Reading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6232D5-EE7F-4F0D-9B29-722C7421A2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9DBC2A1-EBB2-40C2-86CE-A7F636ACDF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99"/>
    </mc:Choice>
    <mc:Fallback>
      <p:transition spd="slow" advTm="4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7A9AFC0-3BF5-451D-8657-9EA72E79FB13}"/>
              </a:ext>
            </a:extLst>
          </p:cNvPr>
          <p:cNvSpPr/>
          <p:nvPr/>
        </p:nvSpPr>
        <p:spPr>
          <a:xfrm>
            <a:off x="477078" y="344557"/>
            <a:ext cx="4134679" cy="7421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35E1FA-3095-471D-BDA9-AEF1CCA2727D}"/>
              </a:ext>
            </a:extLst>
          </p:cNvPr>
          <p:cNvSpPr txBox="1"/>
          <p:nvPr/>
        </p:nvSpPr>
        <p:spPr>
          <a:xfrm>
            <a:off x="477078" y="344557"/>
            <a:ext cx="4704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Performance Poetry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7F9BA2-DA4A-4061-BAC0-A8D0D9EEAD2F}"/>
              </a:ext>
            </a:extLst>
          </p:cNvPr>
          <p:cNvSpPr/>
          <p:nvPr/>
        </p:nvSpPr>
        <p:spPr>
          <a:xfrm>
            <a:off x="477078" y="1378226"/>
            <a:ext cx="6533322" cy="25179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663400-0B44-4E3E-A81F-D8933B512FE6}"/>
              </a:ext>
            </a:extLst>
          </p:cNvPr>
          <p:cNvSpPr txBox="1"/>
          <p:nvPr/>
        </p:nvSpPr>
        <p:spPr>
          <a:xfrm>
            <a:off x="649357" y="1378226"/>
            <a:ext cx="97668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Rehearse, rehearse, rehearse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Speak loudly and clearly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Speak at a steady 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Use expression in your voice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CF62DCD-8DD0-4EAC-AFA0-084B02E78B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23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581"/>
    </mc:Choice>
    <mc:Fallback>
      <p:transition spd="slow" advTm="81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EEE124-4C86-4C34-967C-052024972B87}"/>
              </a:ext>
            </a:extLst>
          </p:cNvPr>
          <p:cNvSpPr/>
          <p:nvPr/>
        </p:nvSpPr>
        <p:spPr>
          <a:xfrm>
            <a:off x="265043" y="3737113"/>
            <a:ext cx="3273287" cy="18022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AEB61A-A0EB-4B71-AED9-A3D36CE7A53A}"/>
              </a:ext>
            </a:extLst>
          </p:cNvPr>
          <p:cNvSpPr/>
          <p:nvPr/>
        </p:nvSpPr>
        <p:spPr>
          <a:xfrm>
            <a:off x="3803374" y="291548"/>
            <a:ext cx="8282609" cy="59502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E519C2-9434-4BFB-A97E-5050575043DE}"/>
              </a:ext>
            </a:extLst>
          </p:cNvPr>
          <p:cNvSpPr txBox="1"/>
          <p:nvPr/>
        </p:nvSpPr>
        <p:spPr>
          <a:xfrm>
            <a:off x="3922644" y="597719"/>
            <a:ext cx="800431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1" i="0" dirty="0" err="1">
                <a:solidFill>
                  <a:srgbClr val="333F48"/>
                </a:solidFill>
                <a:effectLst/>
                <a:latin typeface="museo-sans-rounded"/>
              </a:rPr>
              <a:t>'Twas</a:t>
            </a:r>
            <a:r>
              <a:rPr lang="en-GB" sz="2400" b="1" i="0" dirty="0">
                <a:solidFill>
                  <a:srgbClr val="333F48"/>
                </a:solidFill>
                <a:effectLst/>
                <a:latin typeface="museo-sans-rounded"/>
              </a:rPr>
              <a:t> the night before Christmas, when all through the house</a:t>
            </a:r>
            <a:br>
              <a:rPr lang="en-GB" sz="2400" b="1" i="0" dirty="0">
                <a:solidFill>
                  <a:srgbClr val="333F48"/>
                </a:solidFill>
                <a:effectLst/>
                <a:latin typeface="museo-sans-rounded"/>
              </a:rPr>
            </a:br>
            <a:r>
              <a:rPr lang="en-GB" sz="2400" b="1" i="0" dirty="0">
                <a:solidFill>
                  <a:srgbClr val="333F48"/>
                </a:solidFill>
                <a:effectLst/>
                <a:latin typeface="museo-sans-rounded"/>
              </a:rPr>
              <a:t>Not a creature was stirring, not even a mouse;</a:t>
            </a:r>
            <a:br>
              <a:rPr lang="en-GB" sz="2400" b="0" i="0" dirty="0">
                <a:solidFill>
                  <a:srgbClr val="333F48"/>
                </a:solidFill>
                <a:effectLst/>
                <a:latin typeface="museo-sans-rounded"/>
              </a:rPr>
            </a:br>
            <a:r>
              <a:rPr lang="en-GB" sz="2400" b="0" i="0" dirty="0">
                <a:solidFill>
                  <a:srgbClr val="333F48"/>
                </a:solidFill>
                <a:effectLst/>
                <a:latin typeface="museo-sans-rounded"/>
              </a:rPr>
              <a:t>The stockings were hung by the chimney with care,</a:t>
            </a:r>
            <a:br>
              <a:rPr lang="en-GB" sz="2400" b="0" i="0" dirty="0">
                <a:solidFill>
                  <a:srgbClr val="333F48"/>
                </a:solidFill>
                <a:effectLst/>
                <a:latin typeface="museo-sans-rounded"/>
              </a:rPr>
            </a:br>
            <a:r>
              <a:rPr lang="en-GB" sz="2400" b="0" i="0" dirty="0">
                <a:solidFill>
                  <a:srgbClr val="333F48"/>
                </a:solidFill>
                <a:effectLst/>
                <a:latin typeface="museo-sans-rounded"/>
              </a:rPr>
              <a:t>In hopes that St. Nicholas soon would be there;</a:t>
            </a:r>
          </a:p>
          <a:p>
            <a:pPr algn="l"/>
            <a:endParaRPr lang="en-GB" sz="2400" b="0" i="0" dirty="0">
              <a:solidFill>
                <a:srgbClr val="333F48"/>
              </a:solidFill>
              <a:effectLst/>
              <a:latin typeface="museo-sans-rounded"/>
            </a:endParaRPr>
          </a:p>
          <a:p>
            <a:pPr algn="l"/>
            <a:r>
              <a:rPr lang="en-GB" sz="2400" b="0" i="0" dirty="0">
                <a:solidFill>
                  <a:srgbClr val="333F48"/>
                </a:solidFill>
                <a:effectLst/>
                <a:latin typeface="museo-sans-rounded"/>
              </a:rPr>
              <a:t>The children were nestled all snug in their beds,</a:t>
            </a:r>
            <a:br>
              <a:rPr lang="en-GB" sz="2400" b="0" i="0" dirty="0">
                <a:solidFill>
                  <a:srgbClr val="333F48"/>
                </a:solidFill>
                <a:effectLst/>
                <a:latin typeface="museo-sans-rounded"/>
              </a:rPr>
            </a:br>
            <a:r>
              <a:rPr lang="en-GB" sz="2400" b="0" i="0" dirty="0">
                <a:solidFill>
                  <a:srgbClr val="333F48"/>
                </a:solidFill>
                <a:effectLst/>
                <a:latin typeface="museo-sans-rounded"/>
              </a:rPr>
              <a:t>While visions of sugar-plums danced in their heads;</a:t>
            </a:r>
            <a:br>
              <a:rPr lang="en-GB" sz="2400" b="0" i="0" dirty="0">
                <a:solidFill>
                  <a:srgbClr val="333F48"/>
                </a:solidFill>
                <a:effectLst/>
                <a:latin typeface="museo-sans-rounded"/>
              </a:rPr>
            </a:br>
            <a:r>
              <a:rPr lang="en-GB" sz="2400" b="0" i="0" dirty="0">
                <a:solidFill>
                  <a:srgbClr val="333F48"/>
                </a:solidFill>
                <a:effectLst/>
                <a:latin typeface="museo-sans-rounded"/>
              </a:rPr>
              <a:t>And mamma in her 'kerchief, and I in my cap,</a:t>
            </a:r>
            <a:br>
              <a:rPr lang="en-GB" sz="2400" b="0" i="0" dirty="0">
                <a:solidFill>
                  <a:srgbClr val="333F48"/>
                </a:solidFill>
                <a:effectLst/>
                <a:latin typeface="museo-sans-rounded"/>
              </a:rPr>
            </a:br>
            <a:r>
              <a:rPr lang="en-GB" sz="2400" b="0" i="0" dirty="0">
                <a:solidFill>
                  <a:srgbClr val="333F48"/>
                </a:solidFill>
                <a:effectLst/>
                <a:latin typeface="museo-sans-rounded"/>
              </a:rPr>
              <a:t>Had just settled down for a long winter's nap,</a:t>
            </a:r>
          </a:p>
          <a:p>
            <a:pPr algn="l"/>
            <a:endParaRPr lang="en-GB" sz="2400" b="0" i="0" dirty="0">
              <a:solidFill>
                <a:srgbClr val="333F48"/>
              </a:solidFill>
              <a:effectLst/>
              <a:latin typeface="museo-sans-rounded"/>
            </a:endParaRPr>
          </a:p>
          <a:p>
            <a:pPr algn="l"/>
            <a:r>
              <a:rPr lang="en-GB" sz="2400" b="0" i="0" dirty="0">
                <a:solidFill>
                  <a:srgbClr val="333F48"/>
                </a:solidFill>
                <a:effectLst/>
                <a:latin typeface="museo-sans-rounded"/>
              </a:rPr>
              <a:t>When out on the lawn there arose such a clatter,</a:t>
            </a:r>
            <a:br>
              <a:rPr lang="en-GB" sz="2400" b="0" i="0" dirty="0">
                <a:solidFill>
                  <a:srgbClr val="333F48"/>
                </a:solidFill>
                <a:effectLst/>
                <a:latin typeface="museo-sans-rounded"/>
              </a:rPr>
            </a:br>
            <a:r>
              <a:rPr lang="en-GB" sz="2400" b="0" i="0" dirty="0">
                <a:solidFill>
                  <a:srgbClr val="333F48"/>
                </a:solidFill>
                <a:effectLst/>
                <a:latin typeface="museo-sans-rounded"/>
              </a:rPr>
              <a:t>I sprang from the bed to see what was the matter.</a:t>
            </a:r>
            <a:br>
              <a:rPr lang="en-GB" sz="2400" b="0" i="0" dirty="0">
                <a:solidFill>
                  <a:srgbClr val="333F48"/>
                </a:solidFill>
                <a:effectLst/>
                <a:latin typeface="museo-sans-rounded"/>
              </a:rPr>
            </a:br>
            <a:r>
              <a:rPr lang="en-GB" sz="2400" b="0" i="0" dirty="0">
                <a:solidFill>
                  <a:srgbClr val="333F48"/>
                </a:solidFill>
                <a:effectLst/>
                <a:latin typeface="museo-sans-rounded"/>
              </a:rPr>
              <a:t>Away to the window I flew like a flash,</a:t>
            </a:r>
            <a:br>
              <a:rPr lang="en-GB" sz="2400" b="0" i="0" dirty="0">
                <a:solidFill>
                  <a:srgbClr val="333F48"/>
                </a:solidFill>
                <a:effectLst/>
                <a:latin typeface="museo-sans-rounded"/>
              </a:rPr>
            </a:br>
            <a:r>
              <a:rPr lang="en-GB" sz="2400" b="0" i="0" dirty="0">
                <a:solidFill>
                  <a:srgbClr val="333F48"/>
                </a:solidFill>
                <a:effectLst/>
                <a:latin typeface="museo-sans-rounded"/>
              </a:rPr>
              <a:t>Tore open the shutters and threw up the sash.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23F3F-90CE-4C06-BA7D-F45582B7B12F}"/>
              </a:ext>
            </a:extLst>
          </p:cNvPr>
          <p:cNvSpPr txBox="1"/>
          <p:nvPr/>
        </p:nvSpPr>
        <p:spPr>
          <a:xfrm>
            <a:off x="384313" y="597719"/>
            <a:ext cx="2875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Listen to my example. What features have I used from the success criteria?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AF7C59-B3C0-4C95-8493-89C0D6D3783C}"/>
              </a:ext>
            </a:extLst>
          </p:cNvPr>
          <p:cNvSpPr txBox="1"/>
          <p:nvPr/>
        </p:nvSpPr>
        <p:spPr>
          <a:xfrm>
            <a:off x="265043" y="3971836"/>
            <a:ext cx="32732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Rehearse, rehearse, rehearse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Speak loudly and clearly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Speak at a steady 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Use expression in your voice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83104C01-B6BD-456C-9086-F5D1882FD5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885"/>
    </mc:Choice>
    <mc:Fallback>
      <p:transition spd="slow" advTm="43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EEAA79-E917-47F7-B2BE-9B3D8BDF1FE7}"/>
              </a:ext>
            </a:extLst>
          </p:cNvPr>
          <p:cNvSpPr txBox="1"/>
          <p:nvPr/>
        </p:nvSpPr>
        <p:spPr>
          <a:xfrm>
            <a:off x="2095014" y="1643789"/>
            <a:ext cx="9354863" cy="446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Every Who Down in Whoville Liked Christmas a lot...</a:t>
            </a:r>
            <a:br>
              <a:rPr lang="en-GB" sz="2400" dirty="0"/>
            </a:b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But the Grinch, Who lived just north of Whoville, Did NOT!</a:t>
            </a:r>
            <a:br>
              <a:rPr lang="en-GB" sz="2400" dirty="0"/>
            </a:b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The Grinch hated Christmas! The whole Christmas season!</a:t>
            </a:r>
            <a:br>
              <a:rPr lang="en-GB" sz="2400" dirty="0"/>
            </a:b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Now, please don't ask why. No one quite knows the reason.</a:t>
            </a:r>
            <a:br>
              <a:rPr lang="en-GB" sz="2400" dirty="0"/>
            </a:b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It could be his head wasn't screwed on just right.</a:t>
            </a:r>
            <a:br>
              <a:rPr lang="en-GB" sz="2400" dirty="0"/>
            </a:b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It could be, perhaps, that his shoes were too tight.</a:t>
            </a:r>
            <a:br>
              <a:rPr lang="en-GB" sz="2400" dirty="0"/>
            </a:b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But I think that the most likely reason of all,</a:t>
            </a:r>
            <a:br>
              <a:rPr lang="en-GB" sz="2400" dirty="0"/>
            </a:br>
            <a:r>
              <a:rPr lang="en-GB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May have been that his heart was two sizes too small.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5DF28F-5206-49DA-B1B6-48FE919BC381}"/>
              </a:ext>
            </a:extLst>
          </p:cNvPr>
          <p:cNvSpPr txBox="1"/>
          <p:nvPr/>
        </p:nvSpPr>
        <p:spPr>
          <a:xfrm>
            <a:off x="238539" y="198783"/>
            <a:ext cx="10204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Performance Poetry</a:t>
            </a:r>
          </a:p>
          <a:p>
            <a:r>
              <a:rPr lang="en-GB" dirty="0"/>
              <a:t>First practise, and then record yourself performing this extract from The Grinch Who Stole Christmas by Dr Seuss. Remember to speak slowly, clearly and use lots of expression.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5BC792F-CD36-4DCE-A349-FF7A71A9C9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6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755"/>
    </mc:Choice>
    <mc:Fallback>
      <p:transition spd="slow" advTm="42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C5D3F09F0C3A44AEF0983E5D5359EA" ma:contentTypeVersion="12" ma:contentTypeDescription="Create a new document." ma:contentTypeScope="" ma:versionID="7ea6cbee949b6de6dedf7e2f5b7efa6f">
  <xsd:schema xmlns:xsd="http://www.w3.org/2001/XMLSchema" xmlns:xs="http://www.w3.org/2001/XMLSchema" xmlns:p="http://schemas.microsoft.com/office/2006/metadata/properties" xmlns:ns3="51f498ba-f467-4d5c-b9fd-2734c5ca592e" xmlns:ns4="47f014fc-fa67-4c1f-8e8f-158b5914fd37" targetNamespace="http://schemas.microsoft.com/office/2006/metadata/properties" ma:root="true" ma:fieldsID="821e948a273ab1500fe55907b3efa041" ns3:_="" ns4:_="">
    <xsd:import namespace="51f498ba-f467-4d5c-b9fd-2734c5ca592e"/>
    <xsd:import namespace="47f014fc-fa67-4c1f-8e8f-158b5914fd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498ba-f467-4d5c-b9fd-2734c5ca59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014fc-fa67-4c1f-8e8f-158b5914fd3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77B250-CC85-4CC7-9648-600250EBC7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f498ba-f467-4d5c-b9fd-2734c5ca592e"/>
    <ds:schemaRef ds:uri="47f014fc-fa67-4c1f-8e8f-158b5914fd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1AD361-6D0C-4B3A-B4E1-90710CFE02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6ED054-D09B-4E3C-A318-A0949457D37B}">
  <ds:schemaRefs>
    <ds:schemaRef ds:uri="http://purl.org/dc/terms/"/>
    <ds:schemaRef ds:uri="http://schemas.openxmlformats.org/package/2006/metadata/core-properties"/>
    <ds:schemaRef ds:uri="http://purl.org/dc/dcmitype/"/>
    <ds:schemaRef ds:uri="51f498ba-f467-4d5c-b9fd-2734c5ca592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47f014fc-fa67-4c1f-8e8f-158b5914fd37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330</Words>
  <Application>Microsoft Office PowerPoint</Application>
  <PresentationFormat>Widescreen</PresentationFormat>
  <Paragraphs>19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Georgia</vt:lpstr>
      <vt:lpstr>museo-sans-rounded</vt:lpstr>
      <vt:lpstr>Office Theme</vt:lpstr>
      <vt:lpstr>Thursday - Reading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 - Reading</dc:title>
  <dc:creator>Victoria Ellis</dc:creator>
  <cp:lastModifiedBy>Victoria Ellis</cp:lastModifiedBy>
  <cp:revision>2</cp:revision>
  <dcterms:created xsi:type="dcterms:W3CDTF">2020-12-09T12:20:04Z</dcterms:created>
  <dcterms:modified xsi:type="dcterms:W3CDTF">2020-12-09T12:40:08Z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0x01010093C5D3F09F0C3A44AEF0983E5D5359EA</vt:lpwstr>
  </property>
</Properties>
</file>