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1" r:id="rId4"/>
    <p:sldId id="289" r:id="rId5"/>
    <p:sldId id="258" r:id="rId6"/>
    <p:sldId id="259" r:id="rId7"/>
    <p:sldId id="260" r:id="rId8"/>
    <p:sldId id="257" r:id="rId9"/>
    <p:sldId id="264" r:id="rId10"/>
    <p:sldId id="266" r:id="rId11"/>
    <p:sldId id="267" r:id="rId12"/>
    <p:sldId id="293" r:id="rId13"/>
    <p:sldId id="268" r:id="rId14"/>
    <p:sldId id="294" r:id="rId15"/>
    <p:sldId id="261" r:id="rId16"/>
    <p:sldId id="262" r:id="rId17"/>
    <p:sldId id="265" r:id="rId18"/>
    <p:sldId id="269" r:id="rId19"/>
    <p:sldId id="270" r:id="rId20"/>
    <p:sldId id="286" r:id="rId21"/>
    <p:sldId id="291" r:id="rId22"/>
    <p:sldId id="273" r:id="rId23"/>
    <p:sldId id="287" r:id="rId24"/>
    <p:sldId id="271" r:id="rId25"/>
    <p:sldId id="274" r:id="rId26"/>
    <p:sldId id="272" r:id="rId27"/>
    <p:sldId id="276" r:id="rId28"/>
    <p:sldId id="277" r:id="rId29"/>
    <p:sldId id="278" r:id="rId30"/>
    <p:sldId id="292" r:id="rId31"/>
    <p:sldId id="279" r:id="rId32"/>
    <p:sldId id="284" r:id="rId33"/>
    <p:sldId id="280" r:id="rId34"/>
    <p:sldId id="285" r:id="rId35"/>
    <p:sldId id="290"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ACE3CC-96F3-4365-AA8D-9C705DE5A398}"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11967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ACE3CC-96F3-4365-AA8D-9C705DE5A398}"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210646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ACE3CC-96F3-4365-AA8D-9C705DE5A398}"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14939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ACE3CC-96F3-4365-AA8D-9C705DE5A398}"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48017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CE3CC-96F3-4365-AA8D-9C705DE5A398}"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346530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ACE3CC-96F3-4365-AA8D-9C705DE5A398}" type="datetimeFigureOut">
              <a:rPr lang="en-GB" smtClean="0"/>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226091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ACE3CC-96F3-4365-AA8D-9C705DE5A398}" type="datetimeFigureOut">
              <a:rPr lang="en-GB" smtClean="0"/>
              <a:t>09/02/2024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13899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ACE3CC-96F3-4365-AA8D-9C705DE5A398}" type="datetimeFigureOut">
              <a:rPr lang="en-GB" smtClean="0"/>
              <a:t>09/02/2024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414354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CE3CC-96F3-4365-AA8D-9C705DE5A398}" type="datetimeFigureOut">
              <a:rPr lang="en-GB" smtClean="0"/>
              <a:t>09/02/2024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108392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CE3CC-96F3-4365-AA8D-9C705DE5A398}" type="datetimeFigureOut">
              <a:rPr lang="en-GB" smtClean="0"/>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93487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CE3CC-96F3-4365-AA8D-9C705DE5A398}" type="datetimeFigureOut">
              <a:rPr lang="en-GB" smtClean="0"/>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482AD7-45E6-487B-9100-ED2DA48F71D8}" type="slidenum">
              <a:rPr lang="en-GB" smtClean="0"/>
              <a:t>‹#›</a:t>
            </a:fld>
            <a:endParaRPr lang="en-GB"/>
          </a:p>
        </p:txBody>
      </p:sp>
    </p:spTree>
    <p:extLst>
      <p:ext uri="{BB962C8B-B14F-4D97-AF65-F5344CB8AC3E}">
        <p14:creationId xmlns:p14="http://schemas.microsoft.com/office/powerpoint/2010/main" val="106395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CE3CC-96F3-4365-AA8D-9C705DE5A398}" type="datetimeFigureOut">
              <a:rPr lang="en-GB" smtClean="0"/>
              <a:t>09/02/2024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82AD7-45E6-487B-9100-ED2DA48F71D8}" type="slidenum">
              <a:rPr lang="en-GB" smtClean="0"/>
              <a:t>‹#›</a:t>
            </a:fld>
            <a:endParaRPr lang="en-GB"/>
          </a:p>
        </p:txBody>
      </p:sp>
    </p:spTree>
    <p:extLst>
      <p:ext uri="{BB962C8B-B14F-4D97-AF65-F5344CB8AC3E}">
        <p14:creationId xmlns:p14="http://schemas.microsoft.com/office/powerpoint/2010/main" val="1418760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975" y="1781108"/>
            <a:ext cx="10959921" cy="2387600"/>
          </a:xfrm>
        </p:spPr>
        <p:txBody>
          <a:bodyPr>
            <a:normAutofit/>
          </a:bodyPr>
          <a:lstStyle/>
          <a:p>
            <a:r>
              <a:rPr lang="en-GB" sz="4000" dirty="0">
                <a:solidFill>
                  <a:srgbClr val="FF0000"/>
                </a:solidFill>
                <a:latin typeface="+mn-lt"/>
              </a:rPr>
              <a:t>SPECIAL EDUCATIONAL NEEDS AND DISABILITIES</a:t>
            </a:r>
            <a:br>
              <a:rPr lang="en-GB" sz="4000" dirty="0">
                <a:solidFill>
                  <a:srgbClr val="FF0000"/>
                </a:solidFill>
                <a:latin typeface="+mn-lt"/>
              </a:rPr>
            </a:br>
            <a:r>
              <a:rPr lang="en-GB" sz="4000" dirty="0" smtClean="0">
                <a:solidFill>
                  <a:srgbClr val="FF0000"/>
                </a:solidFill>
                <a:latin typeface="+mn-lt"/>
              </a:rPr>
              <a:t/>
            </a:r>
            <a:br>
              <a:rPr lang="en-GB" sz="4000" dirty="0" smtClean="0">
                <a:solidFill>
                  <a:srgbClr val="FF0000"/>
                </a:solidFill>
                <a:latin typeface="+mn-lt"/>
              </a:rPr>
            </a:br>
            <a:r>
              <a:rPr lang="en-GB" sz="4000" dirty="0" smtClean="0">
                <a:solidFill>
                  <a:srgbClr val="FF0000"/>
                </a:solidFill>
                <a:latin typeface="+mn-lt"/>
              </a:rPr>
              <a:t>The School </a:t>
            </a:r>
            <a:r>
              <a:rPr lang="en-GB" sz="4000" dirty="0">
                <a:solidFill>
                  <a:srgbClr val="FF0000"/>
                </a:solidFill>
                <a:latin typeface="+mn-lt"/>
              </a:rPr>
              <a:t>Offer. </a:t>
            </a:r>
            <a:endParaRPr lang="en-GB" dirty="0"/>
          </a:p>
        </p:txBody>
      </p:sp>
      <p:sp>
        <p:nvSpPr>
          <p:cNvPr id="3" name="Subtitle 2"/>
          <p:cNvSpPr>
            <a:spLocks noGrp="1"/>
          </p:cNvSpPr>
          <p:nvPr>
            <p:ph type="subTitle" idx="1"/>
          </p:nvPr>
        </p:nvSpPr>
        <p:spPr>
          <a:xfrm>
            <a:off x="1614152" y="4877046"/>
            <a:ext cx="9144000" cy="1317692"/>
          </a:xfrm>
        </p:spPr>
        <p:txBody>
          <a:bodyPr>
            <a:normAutofit fontScale="55000" lnSpcReduction="20000"/>
          </a:bodyPr>
          <a:lstStyle/>
          <a:p>
            <a:r>
              <a:rPr lang="en-GB" sz="5000" dirty="0"/>
              <a:t>A Summary of Provision for pupils with Special Education Needs and Disabilities (SEND</a:t>
            </a:r>
            <a:r>
              <a:rPr lang="en-GB" sz="5000" dirty="0" smtClean="0"/>
              <a:t>).</a:t>
            </a:r>
          </a:p>
          <a:p>
            <a:endParaRPr lang="en-GB" dirty="0"/>
          </a:p>
          <a:p>
            <a:r>
              <a:rPr lang="en-GB" dirty="0" smtClean="0"/>
              <a:t>Reviewed September 2023. Next Review Date: September 2024</a:t>
            </a:r>
            <a:endParaRPr lang="en-GB" dirty="0"/>
          </a:p>
        </p:txBody>
      </p:sp>
      <p:pic>
        <p:nvPicPr>
          <p:cNvPr id="4" name="image1.jpeg"/>
          <p:cNvPicPr/>
          <p:nvPr/>
        </p:nvPicPr>
        <p:blipFill>
          <a:blip r:embed="rId2" cstate="print">
            <a:extLst>
              <a:ext uri="{28A0092B-C50C-407E-A947-70E740481C1C}">
                <a14:useLocalDpi xmlns:a14="http://schemas.microsoft.com/office/drawing/2010/main" val="0"/>
              </a:ext>
            </a:extLst>
          </a:blip>
          <a:stretch>
            <a:fillRect/>
          </a:stretch>
        </p:blipFill>
        <p:spPr>
          <a:xfrm>
            <a:off x="10186750" y="129697"/>
            <a:ext cx="1520146" cy="1651411"/>
          </a:xfrm>
          <a:prstGeom prst="rect">
            <a:avLst/>
          </a:prstGeom>
        </p:spPr>
      </p:pic>
      <p:pic>
        <p:nvPicPr>
          <p:cNvPr id="5" name="image1.jpeg"/>
          <p:cNvPicPr/>
          <p:nvPr/>
        </p:nvPicPr>
        <p:blipFill>
          <a:blip r:embed="rId2" cstate="print">
            <a:extLst>
              <a:ext uri="{28A0092B-C50C-407E-A947-70E740481C1C}">
                <a14:useLocalDpi xmlns:a14="http://schemas.microsoft.com/office/drawing/2010/main" val="0"/>
              </a:ext>
            </a:extLst>
          </a:blip>
          <a:stretch>
            <a:fillRect/>
          </a:stretch>
        </p:blipFill>
        <p:spPr>
          <a:xfrm>
            <a:off x="551206" y="129697"/>
            <a:ext cx="1520146" cy="1651411"/>
          </a:xfrm>
          <a:prstGeom prst="rect">
            <a:avLst/>
          </a:prstGeom>
        </p:spPr>
      </p:pic>
    </p:spTree>
    <p:extLst>
      <p:ext uri="{BB962C8B-B14F-4D97-AF65-F5344CB8AC3E}">
        <p14:creationId xmlns:p14="http://schemas.microsoft.com/office/powerpoint/2010/main" val="146580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788"/>
          <p:cNvSpPr/>
          <p:nvPr/>
        </p:nvSpPr>
        <p:spPr>
          <a:xfrm>
            <a:off x="900092" y="1900113"/>
            <a:ext cx="10523467" cy="4449172"/>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00B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8" name="TextBox 7"/>
          <p:cNvSpPr txBox="1"/>
          <p:nvPr/>
        </p:nvSpPr>
        <p:spPr>
          <a:xfrm>
            <a:off x="1415555" y="2011385"/>
            <a:ext cx="9366891" cy="4031873"/>
          </a:xfrm>
          <a:prstGeom prst="rect">
            <a:avLst/>
          </a:prstGeom>
          <a:noFill/>
        </p:spPr>
        <p:txBody>
          <a:bodyPr wrap="square" rtlCol="0">
            <a:spAutoFit/>
          </a:bodyPr>
          <a:lstStyle/>
          <a:p>
            <a:pPr algn="ctr"/>
            <a:r>
              <a:rPr lang="en-GB" sz="1600" b="1" dirty="0" smtClean="0"/>
              <a:t>Children working within age-related expectations</a:t>
            </a:r>
            <a:r>
              <a:rPr lang="en-GB" sz="1600" dirty="0" smtClean="0"/>
              <a:t>.</a:t>
            </a:r>
          </a:p>
          <a:p>
            <a:pPr algn="ctr"/>
            <a:endParaRPr lang="en-GB" sz="1600" dirty="0"/>
          </a:p>
          <a:p>
            <a:pPr algn="just"/>
            <a:r>
              <a:rPr lang="en-GB" sz="1600" dirty="0" smtClean="0"/>
              <a:t>All children are entitled to Quality First Teaching within education. Depending upon how individual children learn, their strengths and capabilities as well as where individuals have some minor gaps in knowledge and understanding, teachers will differentiate work by outcome, presentation, timing, scaffolding and additional resources.</a:t>
            </a:r>
          </a:p>
          <a:p>
            <a:pPr algn="just"/>
            <a:endParaRPr lang="en-GB" sz="1600" dirty="0"/>
          </a:p>
          <a:p>
            <a:pPr algn="just"/>
            <a:r>
              <a:rPr lang="en-GB" sz="1600" dirty="0" smtClean="0"/>
              <a:t>Learning opportunities are given flexibility to meet the range of needs within the classroom and all learning is provided with context so that children are encouraged to apply their knowledge and understanding. Our core and wider curriculum teaching is comprehensive and has a significant focus on developing the vocabulary comprehension of all children</a:t>
            </a:r>
          </a:p>
          <a:p>
            <a:pPr algn="just"/>
            <a:endParaRPr lang="en-GB" sz="1600" dirty="0"/>
          </a:p>
          <a:p>
            <a:pPr algn="just"/>
            <a:r>
              <a:rPr lang="en-GB" sz="1600" dirty="0" smtClean="0"/>
              <a:t>Peel Park Primary School places great emphasis upon </a:t>
            </a:r>
            <a:r>
              <a:rPr lang="en-GB" sz="1600" dirty="0" err="1"/>
              <a:t>o</a:t>
            </a:r>
            <a:r>
              <a:rPr lang="en-GB" sz="1600" dirty="0" err="1" smtClean="0"/>
              <a:t>racy</a:t>
            </a:r>
            <a:r>
              <a:rPr lang="en-GB" sz="1600" dirty="0" smtClean="0"/>
              <a:t> where questioning may be differentiated towards the needs of children in terms of pace and vocabulary level. All children are encouraged to infer, reason and rationalise; evaluate, explain and predict. Our detailed </a:t>
            </a:r>
            <a:r>
              <a:rPr lang="en-GB" sz="1600" dirty="0" err="1"/>
              <a:t>o</a:t>
            </a:r>
            <a:r>
              <a:rPr lang="en-GB" sz="1600" dirty="0" err="1" smtClean="0"/>
              <a:t>racy</a:t>
            </a:r>
            <a:r>
              <a:rPr lang="en-GB" sz="1600" dirty="0" smtClean="0"/>
              <a:t> teaching is fully inclusive; all children have equal access and opportunities to participate.</a:t>
            </a:r>
            <a:endParaRPr lang="en-GB" sz="1600" dirty="0"/>
          </a:p>
        </p:txBody>
      </p:sp>
      <p:sp>
        <p:nvSpPr>
          <p:cNvPr id="12" name="Rectangle 11"/>
          <p:cNvSpPr/>
          <p:nvPr/>
        </p:nvSpPr>
        <p:spPr>
          <a:xfrm>
            <a:off x="1698661" y="253012"/>
            <a:ext cx="8874894" cy="369332"/>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Bradford Matrix of Need explained:</a:t>
            </a:r>
            <a:endParaRPr lang="en-GB" dirty="0"/>
          </a:p>
        </p:txBody>
      </p:sp>
      <p:pic>
        <p:nvPicPr>
          <p:cNvPr id="13"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14"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Tree>
    <p:extLst>
      <p:ext uri="{BB962C8B-B14F-4D97-AF65-F5344CB8AC3E}">
        <p14:creationId xmlns:p14="http://schemas.microsoft.com/office/powerpoint/2010/main" val="423464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788"/>
          <p:cNvSpPr/>
          <p:nvPr/>
        </p:nvSpPr>
        <p:spPr>
          <a:xfrm>
            <a:off x="1016002" y="1606088"/>
            <a:ext cx="10523467" cy="4936379"/>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FF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2" name="Rectangle 11"/>
          <p:cNvSpPr/>
          <p:nvPr/>
        </p:nvSpPr>
        <p:spPr>
          <a:xfrm>
            <a:off x="1698661" y="253012"/>
            <a:ext cx="8874894" cy="369332"/>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Bradford Matrix of Need explained:</a:t>
            </a:r>
            <a:endParaRPr lang="en-GB" dirty="0"/>
          </a:p>
        </p:txBody>
      </p:sp>
      <p:pic>
        <p:nvPicPr>
          <p:cNvPr id="13"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14"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
        <p:nvSpPr>
          <p:cNvPr id="9" name="TextBox 8"/>
          <p:cNvSpPr txBox="1"/>
          <p:nvPr/>
        </p:nvSpPr>
        <p:spPr>
          <a:xfrm>
            <a:off x="1107583" y="1754197"/>
            <a:ext cx="10328856" cy="4524315"/>
          </a:xfrm>
          <a:prstGeom prst="rect">
            <a:avLst/>
          </a:prstGeom>
          <a:noFill/>
        </p:spPr>
        <p:txBody>
          <a:bodyPr wrap="square" rtlCol="0">
            <a:spAutoFit/>
          </a:bodyPr>
          <a:lstStyle/>
          <a:p>
            <a:pPr algn="ctr"/>
            <a:r>
              <a:rPr lang="en-GB" sz="1600" b="1" dirty="0" smtClean="0"/>
              <a:t>Children working below age-related expectations</a:t>
            </a:r>
          </a:p>
          <a:p>
            <a:pPr algn="ctr"/>
            <a:endParaRPr lang="en-GB" sz="1600" dirty="0" smtClean="0"/>
          </a:p>
          <a:p>
            <a:pPr algn="just"/>
            <a:r>
              <a:rPr lang="en-GB" sz="1600" dirty="0" smtClean="0"/>
              <a:t>Children working below age-related expectations do not necessarily have special educational needs. It may be that a child, working below age-related expectations, has some mild learning difficulties or some mild difficulties with speech, language and communication. Additionally, some individuals may have mild difficulties with their social, emotional and mental health which could begin to impact upon their school life or they may have mild visual, hearing and/ or physical difficulties. These children will continue to need and receive Quality First Teaching in an inclusive environment, but may also need some additional support and or adaptations which are additional to and different from what is available. </a:t>
            </a:r>
          </a:p>
          <a:p>
            <a:pPr algn="just"/>
            <a:endParaRPr lang="en-GB" sz="1600" dirty="0"/>
          </a:p>
          <a:p>
            <a:pPr algn="just"/>
            <a:r>
              <a:rPr lang="en-GB" sz="1600" dirty="0" smtClean="0"/>
              <a:t>The additional support and adaptations may include support from an adult either on a 1:1 basis or within a small group for a proportion of a lesson in order to facilitate access to the curriculum.</a:t>
            </a:r>
          </a:p>
          <a:p>
            <a:pPr algn="just"/>
            <a:endParaRPr lang="en-GB" sz="1600" dirty="0"/>
          </a:p>
          <a:p>
            <a:pPr algn="just"/>
            <a:r>
              <a:rPr lang="en-GB" sz="1600" dirty="0"/>
              <a:t>T</a:t>
            </a:r>
            <a:r>
              <a:rPr lang="en-GB" sz="1600" dirty="0" smtClean="0"/>
              <a:t>he child’s and parental views may be sought regarding what they perceive to be their strengths as well as what they find more difficult to access. </a:t>
            </a:r>
          </a:p>
          <a:p>
            <a:pPr algn="just"/>
            <a:endParaRPr lang="en-GB" sz="1600" dirty="0"/>
          </a:p>
          <a:p>
            <a:pPr algn="just"/>
            <a:r>
              <a:rPr lang="en-GB" sz="1600" dirty="0" smtClean="0"/>
              <a:t>The needs, progress and attainment of the child will be monitored. Outcomes for the child will be implemented and a programme of additional support will be devised by the class teacher who will monitor the steps made towards these outcomes in order to accelerate progress.</a:t>
            </a:r>
            <a:endParaRPr lang="en-GB" sz="1600" dirty="0"/>
          </a:p>
        </p:txBody>
      </p:sp>
    </p:spTree>
    <p:extLst>
      <p:ext uri="{BB962C8B-B14F-4D97-AF65-F5344CB8AC3E}">
        <p14:creationId xmlns:p14="http://schemas.microsoft.com/office/powerpoint/2010/main" val="376191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788"/>
          <p:cNvSpPr/>
          <p:nvPr/>
        </p:nvSpPr>
        <p:spPr>
          <a:xfrm>
            <a:off x="1010277" y="1606089"/>
            <a:ext cx="10523467" cy="5039410"/>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C0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2" name="Rectangle 11"/>
          <p:cNvSpPr/>
          <p:nvPr/>
        </p:nvSpPr>
        <p:spPr>
          <a:xfrm>
            <a:off x="1698661" y="253012"/>
            <a:ext cx="8874894" cy="369332"/>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Bradford Matrix of Need explained:</a:t>
            </a:r>
            <a:endParaRPr lang="en-GB" dirty="0"/>
          </a:p>
        </p:txBody>
      </p:sp>
      <p:pic>
        <p:nvPicPr>
          <p:cNvPr id="13"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14"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
        <p:nvSpPr>
          <p:cNvPr id="10" name="TextBox 9"/>
          <p:cNvSpPr txBox="1"/>
          <p:nvPr/>
        </p:nvSpPr>
        <p:spPr>
          <a:xfrm>
            <a:off x="1042513" y="1754380"/>
            <a:ext cx="10187189" cy="4770537"/>
          </a:xfrm>
          <a:prstGeom prst="rect">
            <a:avLst/>
          </a:prstGeom>
          <a:noFill/>
        </p:spPr>
        <p:txBody>
          <a:bodyPr wrap="square" rtlCol="0">
            <a:spAutoFit/>
          </a:bodyPr>
          <a:lstStyle/>
          <a:p>
            <a:pPr algn="ctr"/>
            <a:r>
              <a:rPr lang="en-GB" sz="1600" b="1" dirty="0" smtClean="0"/>
              <a:t>SEN (Special Educational Need) support</a:t>
            </a:r>
          </a:p>
          <a:p>
            <a:pPr algn="ctr"/>
            <a:endParaRPr lang="en-GB" sz="1600" dirty="0" smtClean="0"/>
          </a:p>
          <a:p>
            <a:pPr algn="just"/>
            <a:r>
              <a:rPr lang="en-GB" sz="1600" dirty="0" smtClean="0"/>
              <a:t>Where a child has not made the expected progress after having received a higher level of intervention, support and/ or adaptations and where the attainment gap continues to widen, school staff will decide upon and implement more bespoke intervention which will be time-bound and quantifiable. Outcomes for the child will be set with provision implemented to ensure these outcomes are met; these outcomes will be reviewed on a termly basis to monitor the progress and attainment of the child. It may be that a higher level of adult support on a 1:1 basis is required or that the child’s needs may be better met through a higher level of small group teaching support. The curriculum may require further differentiation and adaptations. All support and provision will be detailed upon an individual learning plan which will also include the views of the child as well as the views of the parent.</a:t>
            </a:r>
          </a:p>
          <a:p>
            <a:pPr algn="just"/>
            <a:endParaRPr lang="en-GB" sz="1600" dirty="0"/>
          </a:p>
          <a:p>
            <a:pPr algn="just"/>
            <a:r>
              <a:rPr lang="en-GB" sz="1600" dirty="0" smtClean="0"/>
              <a:t>Children, who are identified as having special educational needs, may also be referred – with parental permission – to an external service such as the specialist teaching teams within Bradford Local Authority or to Speech and Language Therapy Services. Referrals can also be made to paediatric services, to CAMHS and to the school nursing team.</a:t>
            </a:r>
          </a:p>
          <a:p>
            <a:pPr algn="just"/>
            <a:endParaRPr lang="en-GB" sz="1600" dirty="0"/>
          </a:p>
          <a:p>
            <a:pPr algn="just"/>
            <a:r>
              <a:rPr lang="en-GB" sz="1600" dirty="0" smtClean="0"/>
              <a:t>Where a child struggles to make progress despite the interventions and support from specialist external support, the school – after discussion with parents – may consider asking the Local Authority to make a statutory assessment of the child’s special educational needs, through making an application for an Education, Health and Care Assessment. It is an expectation that, prior to seeking an EHCA, the school will have carried out a minimum of two cycles of support.</a:t>
            </a:r>
            <a:endParaRPr lang="en-GB" sz="1600" dirty="0"/>
          </a:p>
        </p:txBody>
      </p:sp>
    </p:spTree>
    <p:extLst>
      <p:ext uri="{BB962C8B-B14F-4D97-AF65-F5344CB8AC3E}">
        <p14:creationId xmlns:p14="http://schemas.microsoft.com/office/powerpoint/2010/main" val="423039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788"/>
          <p:cNvSpPr/>
          <p:nvPr/>
        </p:nvSpPr>
        <p:spPr>
          <a:xfrm>
            <a:off x="963742" y="1753432"/>
            <a:ext cx="10523467" cy="4969340"/>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00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2" name="Rectangle 11"/>
          <p:cNvSpPr/>
          <p:nvPr/>
        </p:nvSpPr>
        <p:spPr>
          <a:xfrm>
            <a:off x="1698661" y="253012"/>
            <a:ext cx="8874894" cy="369332"/>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Bradford Range Model explained:</a:t>
            </a:r>
            <a:endParaRPr lang="en-GB" dirty="0"/>
          </a:p>
        </p:txBody>
      </p:sp>
      <p:pic>
        <p:nvPicPr>
          <p:cNvPr id="13"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14"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
        <p:nvSpPr>
          <p:cNvPr id="9" name="TextBox 8"/>
          <p:cNvSpPr txBox="1"/>
          <p:nvPr/>
        </p:nvSpPr>
        <p:spPr>
          <a:xfrm>
            <a:off x="971680" y="1844349"/>
            <a:ext cx="10328856" cy="4770537"/>
          </a:xfrm>
          <a:prstGeom prst="rect">
            <a:avLst/>
          </a:prstGeom>
          <a:noFill/>
        </p:spPr>
        <p:txBody>
          <a:bodyPr wrap="square" rtlCol="0">
            <a:spAutoFit/>
          </a:bodyPr>
          <a:lstStyle/>
          <a:p>
            <a:pPr algn="ctr"/>
            <a:r>
              <a:rPr lang="en-GB" sz="1600" b="1" dirty="0" smtClean="0"/>
              <a:t>Children with Education, Health and Care Plans</a:t>
            </a:r>
          </a:p>
          <a:p>
            <a:pPr algn="ctr"/>
            <a:endParaRPr lang="en-GB" sz="1600" dirty="0"/>
          </a:p>
          <a:p>
            <a:pPr algn="just"/>
            <a:r>
              <a:rPr lang="en-GB" sz="1600" dirty="0" smtClean="0"/>
              <a:t>Where the Local Authority has agreed that a child meets the threshold for an Education, Health and Care Plan, the outcomes and provision will be detailed on the plan. The plan will describe the additional adult support required (between 19-25 hours of support) which will typically involve 1:1 and small group support to enable the child to access the curriculum; individual programmes will be implemented to ensure that the child’s needs in education are met.</a:t>
            </a:r>
          </a:p>
          <a:p>
            <a:pPr algn="just"/>
            <a:endParaRPr lang="en-GB" sz="1600" dirty="0" smtClean="0"/>
          </a:p>
          <a:p>
            <a:pPr algn="just"/>
            <a:r>
              <a:rPr lang="en-GB" sz="1600" dirty="0" smtClean="0"/>
              <a:t>Children with an EHCP will have termly plans and detailed provision maps implemented to ensure the small steps needed so that progress within education is secured. They will reference and make links to the outcomes set on the EHCP. These termly plans will be informally reviewed within school and between parents and – where appropriate – the child and the EHCP will be formally reviewed on an annual basis as part of the Annual Review process. For some children a child’s EHCP is reviewed on two occasions during the year. The views of the child and the parents will be reviewed as part of this Annual Review process. The Annual Review process also allows parents to name their preferred choice of school; deciding upon the next steps for educational placement is a key part of a Year 5 child’s Annual Review.</a:t>
            </a:r>
          </a:p>
          <a:p>
            <a:pPr algn="just"/>
            <a:endParaRPr lang="en-GB" sz="1600" dirty="0"/>
          </a:p>
          <a:p>
            <a:pPr algn="just"/>
            <a:r>
              <a:rPr lang="en-GB" sz="1600" dirty="0" smtClean="0"/>
              <a:t>Additional funding is provided to school through a child’s EHCP and the level of additional funding is determined by the Local Authority. School receives the first £6,000 needed to support the child through the Notional Funding/ Element 2 Budget. The additional funding through an EHCP supports to provide for the higher level of provision required to ensure progress can be made.</a:t>
            </a:r>
            <a:endParaRPr lang="en-GB" sz="1600" dirty="0"/>
          </a:p>
        </p:txBody>
      </p:sp>
    </p:spTree>
    <p:extLst>
      <p:ext uri="{BB962C8B-B14F-4D97-AF65-F5344CB8AC3E}">
        <p14:creationId xmlns:p14="http://schemas.microsoft.com/office/powerpoint/2010/main" val="179759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788"/>
          <p:cNvSpPr/>
          <p:nvPr/>
        </p:nvSpPr>
        <p:spPr>
          <a:xfrm>
            <a:off x="963742" y="1753432"/>
            <a:ext cx="10523467" cy="4969340"/>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CCCC"/>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3" name="Rectangle 2"/>
          <p:cNvSpPr/>
          <p:nvPr/>
        </p:nvSpPr>
        <p:spPr>
          <a:xfrm>
            <a:off x="1698661" y="253012"/>
            <a:ext cx="8874894" cy="369332"/>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Bradford Range Model explained:</a:t>
            </a:r>
            <a:endParaRPr lang="en-GB" dirty="0"/>
          </a:p>
        </p:txBody>
      </p:sp>
      <p:pic>
        <p:nvPicPr>
          <p:cNvPr id="4"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5"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
        <p:nvSpPr>
          <p:cNvPr id="6" name="TextBox 5"/>
          <p:cNvSpPr txBox="1"/>
          <p:nvPr/>
        </p:nvSpPr>
        <p:spPr>
          <a:xfrm>
            <a:off x="1061047" y="2453724"/>
            <a:ext cx="10328856" cy="3046988"/>
          </a:xfrm>
          <a:prstGeom prst="rect">
            <a:avLst/>
          </a:prstGeom>
          <a:noFill/>
        </p:spPr>
        <p:txBody>
          <a:bodyPr wrap="square" rtlCol="0">
            <a:spAutoFit/>
          </a:bodyPr>
          <a:lstStyle/>
          <a:p>
            <a:pPr algn="ctr"/>
            <a:r>
              <a:rPr lang="en-GB" sz="1600" b="1" dirty="0" smtClean="0"/>
              <a:t>Children with Education, Health and Care Plans</a:t>
            </a:r>
          </a:p>
          <a:p>
            <a:pPr algn="ctr"/>
            <a:endParaRPr lang="en-US" sz="1600" dirty="0" smtClean="0"/>
          </a:p>
          <a:p>
            <a:pPr algn="just"/>
            <a:r>
              <a:rPr lang="en-US" sz="1600" dirty="0" smtClean="0"/>
              <a:t>This complexity of need is established through the use of Bradford’s Progress Grids. Children assessed within this section of the Bradford Matrix of Need will have Profound and Multiple Learning disabilities. They may also have complex medical care needs.</a:t>
            </a:r>
          </a:p>
          <a:p>
            <a:pPr algn="just"/>
            <a:endParaRPr lang="en-US" sz="1600" dirty="0"/>
          </a:p>
          <a:p>
            <a:pPr algn="just"/>
            <a:r>
              <a:rPr lang="en-US" sz="1600" dirty="0" smtClean="0"/>
              <a:t>Children within this category of support will require a bespoke curriculum with 1:1 support or will require access to a provision where there is an enhanced pupil-teacher ratio of not more than 1:12 with an additional percentage of 1:1 support.</a:t>
            </a:r>
          </a:p>
          <a:p>
            <a:pPr algn="just"/>
            <a:endParaRPr lang="en-US" sz="1600" dirty="0"/>
          </a:p>
          <a:p>
            <a:pPr algn="just"/>
            <a:r>
              <a:rPr lang="en-US" sz="1600" dirty="0" smtClean="0"/>
              <a:t>Many children will require access to a bespoke specialist environment where provision, strategies and approaches to teaching are individualized to enable access to appropriate learning content.</a:t>
            </a:r>
            <a:endParaRPr lang="en-GB" sz="1600" dirty="0"/>
          </a:p>
        </p:txBody>
      </p:sp>
    </p:spTree>
    <p:extLst>
      <p:ext uri="{BB962C8B-B14F-4D97-AF65-F5344CB8AC3E}">
        <p14:creationId xmlns:p14="http://schemas.microsoft.com/office/powerpoint/2010/main" val="224378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788"/>
          <p:cNvSpPr/>
          <p:nvPr/>
        </p:nvSpPr>
        <p:spPr>
          <a:xfrm>
            <a:off x="2914097" y="1312317"/>
            <a:ext cx="7457894" cy="2100610"/>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00B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3" name="TextBox 12"/>
          <p:cNvSpPr txBox="1"/>
          <p:nvPr/>
        </p:nvSpPr>
        <p:spPr>
          <a:xfrm>
            <a:off x="3733753" y="1350824"/>
            <a:ext cx="6638238" cy="2062103"/>
          </a:xfrm>
          <a:prstGeom prst="rect">
            <a:avLst/>
          </a:prstGeom>
          <a:noFill/>
        </p:spPr>
        <p:txBody>
          <a:bodyPr wrap="square" rtlCol="0">
            <a:spAutoFit/>
          </a:bodyPr>
          <a:lstStyle/>
          <a:p>
            <a:pPr algn="ctr"/>
            <a:r>
              <a:rPr lang="en-GB" sz="1600" dirty="0"/>
              <a:t>Quality first teaching forms the basis of provision for all children. Lessons are </a:t>
            </a:r>
            <a:r>
              <a:rPr lang="en-GB" sz="1600" dirty="0" smtClean="0"/>
              <a:t>well-designed to allow for sharp objectives so that all </a:t>
            </a:r>
            <a:r>
              <a:rPr lang="en-GB" sz="1600" dirty="0"/>
              <a:t>children </a:t>
            </a:r>
            <a:r>
              <a:rPr lang="en-GB" sz="1600" dirty="0" smtClean="0"/>
              <a:t>can </a:t>
            </a:r>
            <a:r>
              <a:rPr lang="en-GB" sz="1600" dirty="0"/>
              <a:t>make progress from their individual starting points</a:t>
            </a:r>
            <a:r>
              <a:rPr lang="en-GB" sz="1600" dirty="0" smtClean="0"/>
              <a:t>. Pupils are involved and engaged in their learning and there is a high level of interaction with teachers using skilled questioning. The modelling of language and strategies allows children to make good progress and apply their knowledge, skills and understanding to the wider world. The use of praise encourages pupils to engage and self-motivate.</a:t>
            </a:r>
            <a:endParaRPr lang="en-GB" dirty="0"/>
          </a:p>
        </p:txBody>
      </p:sp>
      <p:sp>
        <p:nvSpPr>
          <p:cNvPr id="16" name="Rectangle 15"/>
          <p:cNvSpPr/>
          <p:nvPr/>
        </p:nvSpPr>
        <p:spPr>
          <a:xfrm>
            <a:off x="1698661" y="253012"/>
            <a:ext cx="8874894" cy="646331"/>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are the different types of support available for children with SEND at </a:t>
            </a:r>
            <a:r>
              <a:rPr lang="en-GB"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Peel Park Primary School</a:t>
            </a: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grpSp>
        <p:nvGrpSpPr>
          <p:cNvPr id="17" name="Group 16"/>
          <p:cNvGrpSpPr/>
          <p:nvPr/>
        </p:nvGrpSpPr>
        <p:grpSpPr>
          <a:xfrm>
            <a:off x="1922502" y="1545464"/>
            <a:ext cx="1607217" cy="1637640"/>
            <a:chOff x="693812" y="1279731"/>
            <a:chExt cx="1607217" cy="1637640"/>
          </a:xfrm>
        </p:grpSpPr>
        <p:sp>
          <p:nvSpPr>
            <p:cNvPr id="18" name="Shape 166"/>
            <p:cNvSpPr/>
            <p:nvPr/>
          </p:nvSpPr>
          <p:spPr>
            <a:xfrm>
              <a:off x="693812" y="1279731"/>
              <a:ext cx="1607217" cy="1637640"/>
            </a:xfrm>
            <a:custGeom>
              <a:avLst/>
              <a:gdLst/>
              <a:ahLst/>
              <a:cxnLst/>
              <a:rect l="0" t="0" r="0" b="0"/>
              <a:pathLst>
                <a:path w="871728" h="873252">
                  <a:moveTo>
                    <a:pt x="435864" y="0"/>
                  </a:moveTo>
                  <a:cubicBezTo>
                    <a:pt x="676529" y="0"/>
                    <a:pt x="871728" y="195453"/>
                    <a:pt x="871728" y="436626"/>
                  </a:cubicBezTo>
                  <a:cubicBezTo>
                    <a:pt x="871728" y="677799"/>
                    <a:pt x="676529" y="873252"/>
                    <a:pt x="435864" y="873252"/>
                  </a:cubicBezTo>
                  <a:cubicBezTo>
                    <a:pt x="195148" y="873252"/>
                    <a:pt x="0" y="677799"/>
                    <a:pt x="0" y="436626"/>
                  </a:cubicBezTo>
                  <a:cubicBezTo>
                    <a:pt x="0" y="195453"/>
                    <a:pt x="195148" y="0"/>
                    <a:pt x="435864" y="0"/>
                  </a:cubicBez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en-GB"/>
            </a:p>
          </p:txBody>
        </p:sp>
        <p:sp>
          <p:nvSpPr>
            <p:cNvPr id="19" name="Shape 34"/>
            <p:cNvSpPr/>
            <p:nvPr/>
          </p:nvSpPr>
          <p:spPr>
            <a:xfrm>
              <a:off x="693812" y="1284923"/>
              <a:ext cx="1607217" cy="1617933"/>
            </a:xfrm>
            <a:custGeom>
              <a:avLst/>
              <a:gdLst/>
              <a:ahLst/>
              <a:cxnLst/>
              <a:rect l="0" t="0" r="0" b="0"/>
              <a:pathLst>
                <a:path w="2948940" h="2948940">
                  <a:moveTo>
                    <a:pt x="0" y="1474470"/>
                  </a:moveTo>
                  <a:cubicBezTo>
                    <a:pt x="0" y="660146"/>
                    <a:pt x="660146" y="0"/>
                    <a:pt x="1474470" y="0"/>
                  </a:cubicBezTo>
                  <a:cubicBezTo>
                    <a:pt x="2288794" y="0"/>
                    <a:pt x="2948940" y="660146"/>
                    <a:pt x="2948940" y="1474470"/>
                  </a:cubicBezTo>
                  <a:cubicBezTo>
                    <a:pt x="2948940" y="2288794"/>
                    <a:pt x="2288794" y="2948940"/>
                    <a:pt x="1474470" y="2948940"/>
                  </a:cubicBezTo>
                  <a:cubicBezTo>
                    <a:pt x="660146" y="2948940"/>
                    <a:pt x="0" y="2288794"/>
                    <a:pt x="0" y="1474470"/>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grpSp>
      <p:sp>
        <p:nvSpPr>
          <p:cNvPr id="26" name="TextBox 25"/>
          <p:cNvSpPr txBox="1"/>
          <p:nvPr/>
        </p:nvSpPr>
        <p:spPr>
          <a:xfrm>
            <a:off x="2108019" y="1733427"/>
            <a:ext cx="1233714" cy="1200329"/>
          </a:xfrm>
          <a:prstGeom prst="rect">
            <a:avLst/>
          </a:prstGeom>
          <a:noFill/>
        </p:spPr>
        <p:txBody>
          <a:bodyPr wrap="square" rtlCol="0">
            <a:spAutoFit/>
          </a:bodyPr>
          <a:lstStyle/>
          <a:p>
            <a:pPr algn="ctr"/>
            <a:r>
              <a:rPr lang="en-GB" b="1" dirty="0" smtClean="0"/>
              <a:t>Our Universal Offer for all children</a:t>
            </a:r>
            <a:endParaRPr lang="en-GB" b="1" dirty="0"/>
          </a:p>
        </p:txBody>
      </p:sp>
      <p:sp>
        <p:nvSpPr>
          <p:cNvPr id="30" name="TextBox 29"/>
          <p:cNvSpPr txBox="1"/>
          <p:nvPr/>
        </p:nvSpPr>
        <p:spPr>
          <a:xfrm>
            <a:off x="4213595" y="5501008"/>
            <a:ext cx="5915992" cy="584775"/>
          </a:xfrm>
          <a:prstGeom prst="rect">
            <a:avLst/>
          </a:prstGeom>
          <a:noFill/>
        </p:spPr>
        <p:txBody>
          <a:bodyPr wrap="square" rtlCol="0">
            <a:spAutoFit/>
          </a:bodyPr>
          <a:lstStyle/>
          <a:p>
            <a:pPr algn="ctr"/>
            <a:r>
              <a:rPr lang="en-GB" sz="1600" dirty="0">
                <a:solidFill>
                  <a:schemeClr val="bg1"/>
                </a:solidFill>
              </a:rPr>
              <a:t>External agencies are employed as appropriate to provide additional support and </a:t>
            </a:r>
            <a:r>
              <a:rPr lang="en-GB" sz="1600" dirty="0" smtClean="0">
                <a:solidFill>
                  <a:schemeClr val="bg1"/>
                </a:solidFill>
              </a:rPr>
              <a:t>guidance.</a:t>
            </a:r>
            <a:endParaRPr lang="en-GB" sz="1600" dirty="0">
              <a:solidFill>
                <a:schemeClr val="bg1"/>
              </a:solidFill>
            </a:endParaRPr>
          </a:p>
        </p:txBody>
      </p:sp>
      <p:pic>
        <p:nvPicPr>
          <p:cNvPr id="31"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32"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
        <p:nvSpPr>
          <p:cNvPr id="33" name="Shape 4788"/>
          <p:cNvSpPr/>
          <p:nvPr/>
        </p:nvSpPr>
        <p:spPr>
          <a:xfrm>
            <a:off x="2914097" y="4059048"/>
            <a:ext cx="7457894" cy="2100610"/>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00B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34" name="TextBox 33"/>
          <p:cNvSpPr txBox="1"/>
          <p:nvPr/>
        </p:nvSpPr>
        <p:spPr>
          <a:xfrm>
            <a:off x="3527250" y="4198412"/>
            <a:ext cx="6638238" cy="1815882"/>
          </a:xfrm>
          <a:prstGeom prst="rect">
            <a:avLst/>
          </a:prstGeom>
          <a:noFill/>
        </p:spPr>
        <p:txBody>
          <a:bodyPr wrap="square" rtlCol="0">
            <a:spAutoFit/>
          </a:bodyPr>
          <a:lstStyle/>
          <a:p>
            <a:pPr algn="ctr"/>
            <a:r>
              <a:rPr lang="en-GB" sz="1600" dirty="0" smtClean="0"/>
              <a:t>Our universal offer also includes regular and accurate assessments of pupils so that support, where needed, is well-targeted. This assessment takes into account the children’s starting points and identifies the next steps in every child’s learning journey. Assessment for all pupils, regardless of whether children have special educational needs is monitored three times per year and is subject to scrutiny by the Deputy </a:t>
            </a:r>
            <a:r>
              <a:rPr lang="en-GB" sz="1600" dirty="0" err="1" smtClean="0"/>
              <a:t>Headteacher</a:t>
            </a:r>
            <a:r>
              <a:rPr lang="en-GB" sz="1600" dirty="0" smtClean="0"/>
              <a:t>  as well as by other members of the Wider Leadership Team.</a:t>
            </a:r>
            <a:endParaRPr lang="en-GB" dirty="0"/>
          </a:p>
        </p:txBody>
      </p:sp>
      <p:grpSp>
        <p:nvGrpSpPr>
          <p:cNvPr id="35" name="Group 34"/>
          <p:cNvGrpSpPr/>
          <p:nvPr/>
        </p:nvGrpSpPr>
        <p:grpSpPr>
          <a:xfrm>
            <a:off x="1922502" y="4292195"/>
            <a:ext cx="1607217" cy="1637640"/>
            <a:chOff x="693812" y="1279731"/>
            <a:chExt cx="1607217" cy="1637640"/>
          </a:xfrm>
        </p:grpSpPr>
        <p:sp>
          <p:nvSpPr>
            <p:cNvPr id="36" name="Shape 166"/>
            <p:cNvSpPr/>
            <p:nvPr/>
          </p:nvSpPr>
          <p:spPr>
            <a:xfrm>
              <a:off x="693812" y="1279731"/>
              <a:ext cx="1607217" cy="1637640"/>
            </a:xfrm>
            <a:custGeom>
              <a:avLst/>
              <a:gdLst/>
              <a:ahLst/>
              <a:cxnLst/>
              <a:rect l="0" t="0" r="0" b="0"/>
              <a:pathLst>
                <a:path w="871728" h="873252">
                  <a:moveTo>
                    <a:pt x="435864" y="0"/>
                  </a:moveTo>
                  <a:cubicBezTo>
                    <a:pt x="676529" y="0"/>
                    <a:pt x="871728" y="195453"/>
                    <a:pt x="871728" y="436626"/>
                  </a:cubicBezTo>
                  <a:cubicBezTo>
                    <a:pt x="871728" y="677799"/>
                    <a:pt x="676529" y="873252"/>
                    <a:pt x="435864" y="873252"/>
                  </a:cubicBezTo>
                  <a:cubicBezTo>
                    <a:pt x="195148" y="873252"/>
                    <a:pt x="0" y="677799"/>
                    <a:pt x="0" y="436626"/>
                  </a:cubicBezTo>
                  <a:cubicBezTo>
                    <a:pt x="0" y="195453"/>
                    <a:pt x="195148" y="0"/>
                    <a:pt x="435864" y="0"/>
                  </a:cubicBez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en-GB"/>
            </a:p>
          </p:txBody>
        </p:sp>
        <p:sp>
          <p:nvSpPr>
            <p:cNvPr id="37" name="Shape 34"/>
            <p:cNvSpPr/>
            <p:nvPr/>
          </p:nvSpPr>
          <p:spPr>
            <a:xfrm>
              <a:off x="693812" y="1284923"/>
              <a:ext cx="1607217" cy="1617933"/>
            </a:xfrm>
            <a:custGeom>
              <a:avLst/>
              <a:gdLst/>
              <a:ahLst/>
              <a:cxnLst/>
              <a:rect l="0" t="0" r="0" b="0"/>
              <a:pathLst>
                <a:path w="2948940" h="2948940">
                  <a:moveTo>
                    <a:pt x="0" y="1474470"/>
                  </a:moveTo>
                  <a:cubicBezTo>
                    <a:pt x="0" y="660146"/>
                    <a:pt x="660146" y="0"/>
                    <a:pt x="1474470" y="0"/>
                  </a:cubicBezTo>
                  <a:cubicBezTo>
                    <a:pt x="2288794" y="0"/>
                    <a:pt x="2948940" y="660146"/>
                    <a:pt x="2948940" y="1474470"/>
                  </a:cubicBezTo>
                  <a:cubicBezTo>
                    <a:pt x="2948940" y="2288794"/>
                    <a:pt x="2288794" y="2948940"/>
                    <a:pt x="1474470" y="2948940"/>
                  </a:cubicBezTo>
                  <a:cubicBezTo>
                    <a:pt x="660146" y="2948940"/>
                    <a:pt x="0" y="2288794"/>
                    <a:pt x="0" y="1474470"/>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grpSp>
      <p:sp>
        <p:nvSpPr>
          <p:cNvPr id="38" name="TextBox 37"/>
          <p:cNvSpPr txBox="1"/>
          <p:nvPr/>
        </p:nvSpPr>
        <p:spPr>
          <a:xfrm>
            <a:off x="2108019" y="4480158"/>
            <a:ext cx="1233714" cy="1200329"/>
          </a:xfrm>
          <a:prstGeom prst="rect">
            <a:avLst/>
          </a:prstGeom>
          <a:noFill/>
        </p:spPr>
        <p:txBody>
          <a:bodyPr wrap="square" rtlCol="0">
            <a:spAutoFit/>
          </a:bodyPr>
          <a:lstStyle/>
          <a:p>
            <a:pPr algn="ctr"/>
            <a:r>
              <a:rPr lang="en-GB" b="1" dirty="0" smtClean="0"/>
              <a:t>Our Universal Offer for all children</a:t>
            </a:r>
            <a:endParaRPr lang="en-GB" b="1" dirty="0"/>
          </a:p>
        </p:txBody>
      </p:sp>
    </p:spTree>
    <p:extLst>
      <p:ext uri="{BB962C8B-B14F-4D97-AF65-F5344CB8AC3E}">
        <p14:creationId xmlns:p14="http://schemas.microsoft.com/office/powerpoint/2010/main" val="117923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788"/>
          <p:cNvSpPr/>
          <p:nvPr/>
        </p:nvSpPr>
        <p:spPr>
          <a:xfrm>
            <a:off x="1646736" y="1606089"/>
            <a:ext cx="9789703" cy="5130016"/>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FF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grpSp>
        <p:nvGrpSpPr>
          <p:cNvPr id="3" name="Group 2"/>
          <p:cNvGrpSpPr/>
          <p:nvPr/>
        </p:nvGrpSpPr>
        <p:grpSpPr>
          <a:xfrm>
            <a:off x="642774" y="2932456"/>
            <a:ext cx="1607217" cy="1637640"/>
            <a:chOff x="693812" y="1279731"/>
            <a:chExt cx="1607217" cy="1637640"/>
          </a:xfrm>
        </p:grpSpPr>
        <p:sp>
          <p:nvSpPr>
            <p:cNvPr id="4" name="Shape 166"/>
            <p:cNvSpPr/>
            <p:nvPr/>
          </p:nvSpPr>
          <p:spPr>
            <a:xfrm>
              <a:off x="693812" y="1279731"/>
              <a:ext cx="1607217" cy="1637640"/>
            </a:xfrm>
            <a:custGeom>
              <a:avLst/>
              <a:gdLst/>
              <a:ahLst/>
              <a:cxnLst/>
              <a:rect l="0" t="0" r="0" b="0"/>
              <a:pathLst>
                <a:path w="871728" h="873252">
                  <a:moveTo>
                    <a:pt x="435864" y="0"/>
                  </a:moveTo>
                  <a:cubicBezTo>
                    <a:pt x="676529" y="0"/>
                    <a:pt x="871728" y="195453"/>
                    <a:pt x="871728" y="436626"/>
                  </a:cubicBezTo>
                  <a:cubicBezTo>
                    <a:pt x="871728" y="677799"/>
                    <a:pt x="676529" y="873252"/>
                    <a:pt x="435864" y="873252"/>
                  </a:cubicBezTo>
                  <a:cubicBezTo>
                    <a:pt x="195148" y="873252"/>
                    <a:pt x="0" y="677799"/>
                    <a:pt x="0" y="436626"/>
                  </a:cubicBezTo>
                  <a:cubicBezTo>
                    <a:pt x="0" y="195453"/>
                    <a:pt x="195148" y="0"/>
                    <a:pt x="435864" y="0"/>
                  </a:cubicBez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en-GB"/>
            </a:p>
          </p:txBody>
        </p:sp>
        <p:sp>
          <p:nvSpPr>
            <p:cNvPr id="5" name="Shape 34"/>
            <p:cNvSpPr/>
            <p:nvPr/>
          </p:nvSpPr>
          <p:spPr>
            <a:xfrm>
              <a:off x="693812" y="1284923"/>
              <a:ext cx="1607217" cy="1617933"/>
            </a:xfrm>
            <a:custGeom>
              <a:avLst/>
              <a:gdLst/>
              <a:ahLst/>
              <a:cxnLst/>
              <a:rect l="0" t="0" r="0" b="0"/>
              <a:pathLst>
                <a:path w="2948940" h="2948940">
                  <a:moveTo>
                    <a:pt x="0" y="1474470"/>
                  </a:moveTo>
                  <a:cubicBezTo>
                    <a:pt x="0" y="660146"/>
                    <a:pt x="660146" y="0"/>
                    <a:pt x="1474470" y="0"/>
                  </a:cubicBezTo>
                  <a:cubicBezTo>
                    <a:pt x="2288794" y="0"/>
                    <a:pt x="2948940" y="660146"/>
                    <a:pt x="2948940" y="1474470"/>
                  </a:cubicBezTo>
                  <a:cubicBezTo>
                    <a:pt x="2948940" y="2288794"/>
                    <a:pt x="2288794" y="2948940"/>
                    <a:pt x="1474470" y="2948940"/>
                  </a:cubicBezTo>
                  <a:cubicBezTo>
                    <a:pt x="660146" y="2948940"/>
                    <a:pt x="0" y="2288794"/>
                    <a:pt x="0" y="1474470"/>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grpSp>
      <p:sp>
        <p:nvSpPr>
          <p:cNvPr id="6" name="TextBox 5"/>
          <p:cNvSpPr txBox="1"/>
          <p:nvPr/>
        </p:nvSpPr>
        <p:spPr>
          <a:xfrm>
            <a:off x="688436" y="3192359"/>
            <a:ext cx="1515892" cy="923330"/>
          </a:xfrm>
          <a:prstGeom prst="rect">
            <a:avLst/>
          </a:prstGeom>
          <a:noFill/>
        </p:spPr>
        <p:txBody>
          <a:bodyPr wrap="square" rtlCol="0">
            <a:spAutoFit/>
          </a:bodyPr>
          <a:lstStyle/>
          <a:p>
            <a:pPr algn="ctr"/>
            <a:r>
              <a:rPr lang="en-GB" b="1" dirty="0" smtClean="0"/>
              <a:t>Working below expectations</a:t>
            </a:r>
            <a:endParaRPr lang="en-GB" b="1" dirty="0"/>
          </a:p>
        </p:txBody>
      </p:sp>
      <p:sp>
        <p:nvSpPr>
          <p:cNvPr id="7" name="TextBox 6"/>
          <p:cNvSpPr txBox="1"/>
          <p:nvPr/>
        </p:nvSpPr>
        <p:spPr>
          <a:xfrm>
            <a:off x="2201357" y="1730420"/>
            <a:ext cx="9235082" cy="4770537"/>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A programme at the heart of the school to support good mental health and well-being.</a:t>
            </a:r>
          </a:p>
          <a:p>
            <a:pPr marL="285750" indent="-285750">
              <a:buFont typeface="Arial" panose="020B0604020202020204" pitchFamily="34" charset="0"/>
              <a:buChar char="•"/>
            </a:pPr>
            <a:r>
              <a:rPr lang="en-GB" sz="1600" dirty="0" smtClean="0"/>
              <a:t>Access to The Grove may be advised by Mrs Noble. The Grove delivers a nurture curriculum.</a:t>
            </a:r>
          </a:p>
          <a:p>
            <a:pPr marL="285750" indent="-285750">
              <a:buFont typeface="Arial" panose="020B0604020202020204" pitchFamily="34" charset="0"/>
              <a:buChar char="•"/>
            </a:pPr>
            <a:r>
              <a:rPr lang="en-GB" sz="1600" dirty="0" smtClean="0"/>
              <a:t>Additional support from the graduated response which will begin with assessment of the child. Assessment will take into account the attainment and the progress made by the child and will consider whether the child has had access to all provision at a universal level.</a:t>
            </a:r>
          </a:p>
          <a:p>
            <a:pPr marL="285750" indent="-285750">
              <a:buFont typeface="Arial" panose="020B0604020202020204" pitchFamily="34" charset="0"/>
              <a:buChar char="•"/>
            </a:pPr>
            <a:r>
              <a:rPr lang="en-GB" sz="1600" dirty="0"/>
              <a:t>Identification of gaps in learning by the class teacher and referral to the school </a:t>
            </a:r>
            <a:r>
              <a:rPr lang="en-GB" sz="1600" dirty="0" err="1"/>
              <a:t>SENDCo</a:t>
            </a:r>
            <a:r>
              <a:rPr lang="en-GB" sz="1600" dirty="0" smtClean="0"/>
              <a:t>.</a:t>
            </a:r>
          </a:p>
          <a:p>
            <a:pPr marL="285750" indent="-285750">
              <a:buFont typeface="Arial" panose="020B0604020202020204" pitchFamily="34" charset="0"/>
              <a:buChar char="•"/>
            </a:pPr>
            <a:r>
              <a:rPr lang="en-GB" sz="1600" dirty="0" smtClean="0"/>
              <a:t>Flexible use of resources within the classroom. This will include flexibility in groupings. </a:t>
            </a:r>
          </a:p>
          <a:p>
            <a:pPr marL="285750" indent="-285750">
              <a:buFont typeface="Arial" panose="020B0604020202020204" pitchFamily="34" charset="0"/>
              <a:buChar char="•"/>
            </a:pPr>
            <a:r>
              <a:rPr lang="en-GB" sz="1600" dirty="0" smtClean="0"/>
              <a:t>Differentiation of resources. This might also include differentiation in the way resources are presented.</a:t>
            </a:r>
          </a:p>
          <a:p>
            <a:pPr marL="285750" indent="-285750">
              <a:buFont typeface="Arial" panose="020B0604020202020204" pitchFamily="34" charset="0"/>
              <a:buChar char="•"/>
            </a:pPr>
            <a:r>
              <a:rPr lang="en-GB" sz="1600" dirty="0" smtClean="0"/>
              <a:t>Differentiation in the questioning used to engage pupils and extend their thinking.</a:t>
            </a:r>
          </a:p>
          <a:p>
            <a:pPr marL="285750" indent="-285750">
              <a:buFont typeface="Arial" panose="020B0604020202020204" pitchFamily="34" charset="0"/>
              <a:buChar char="•"/>
            </a:pPr>
            <a:r>
              <a:rPr lang="en-GB" sz="1600" dirty="0" smtClean="0"/>
              <a:t>Differentiation in the way learning is </a:t>
            </a:r>
            <a:r>
              <a:rPr lang="en-GB" sz="1600" dirty="0" err="1" smtClean="0"/>
              <a:t>scaffolded</a:t>
            </a:r>
            <a:r>
              <a:rPr lang="en-GB" sz="1600" dirty="0" smtClean="0"/>
              <a:t> for children in order to support their access.</a:t>
            </a:r>
          </a:p>
          <a:p>
            <a:pPr marL="285750" indent="-285750">
              <a:buFont typeface="Arial" panose="020B0604020202020204" pitchFamily="34" charset="0"/>
              <a:buChar char="•"/>
            </a:pPr>
            <a:r>
              <a:rPr lang="en-GB" sz="1600" dirty="0" smtClean="0"/>
              <a:t>Opportunities for children to develop their understanding of vocabulary through the use of word-webbing.</a:t>
            </a:r>
          </a:p>
          <a:p>
            <a:pPr marL="285750" indent="-285750">
              <a:buFont typeface="Arial" panose="020B0604020202020204" pitchFamily="34" charset="0"/>
              <a:buChar char="•"/>
            </a:pPr>
            <a:r>
              <a:rPr lang="en-GB" sz="1600" dirty="0" smtClean="0"/>
              <a:t>The use, where appropriate, of working memory strategies to aid the child’s application to their learning.</a:t>
            </a:r>
          </a:p>
          <a:p>
            <a:pPr marL="285750" indent="-285750">
              <a:buFont typeface="Arial" panose="020B0604020202020204" pitchFamily="34" charset="0"/>
              <a:buChar char="•"/>
            </a:pPr>
            <a:r>
              <a:rPr lang="en-GB" sz="1600" dirty="0" smtClean="0"/>
              <a:t>Opportunities for pre- and post-teaching and over-learning basic concepts within a small group.</a:t>
            </a:r>
          </a:p>
          <a:p>
            <a:pPr marL="285750" indent="-285750">
              <a:buFont typeface="Arial" panose="020B0604020202020204" pitchFamily="34" charset="0"/>
              <a:buChar char="•"/>
            </a:pPr>
            <a:r>
              <a:rPr lang="en-GB" sz="1600" dirty="0" smtClean="0"/>
              <a:t>Visual supports. For example: to exemplify vocabulary; to support sentence formation.</a:t>
            </a:r>
          </a:p>
          <a:p>
            <a:pPr marL="285750" indent="-285750">
              <a:buFont typeface="Arial" panose="020B0604020202020204" pitchFamily="34" charset="0"/>
              <a:buChar char="•"/>
            </a:pPr>
            <a:r>
              <a:rPr lang="en-GB" sz="1600" dirty="0" smtClean="0"/>
              <a:t>Opportunities for the development of fine motor skills which will include a programme for handwriting skills.</a:t>
            </a:r>
          </a:p>
          <a:p>
            <a:pPr marL="285750" indent="-285750">
              <a:buFont typeface="Arial" panose="020B0604020202020204" pitchFamily="34" charset="0"/>
              <a:buChar char="•"/>
            </a:pPr>
            <a:r>
              <a:rPr lang="en-GB" sz="1600" dirty="0" smtClean="0"/>
              <a:t>Opportunities to record in alternative ways through the use of technology</a:t>
            </a:r>
          </a:p>
          <a:p>
            <a:pPr marL="285750" indent="-285750">
              <a:buFont typeface="Arial" panose="020B0604020202020204" pitchFamily="34" charset="0"/>
              <a:buChar char="•"/>
            </a:pPr>
            <a:r>
              <a:rPr lang="en-GB" sz="1600" dirty="0" smtClean="0"/>
              <a:t>Attention paid to lighting, space and seating as well as other sensory adjustments.</a:t>
            </a:r>
          </a:p>
        </p:txBody>
      </p:sp>
      <p:sp>
        <p:nvSpPr>
          <p:cNvPr id="8" name="Rectangle 7"/>
          <p:cNvSpPr/>
          <p:nvPr/>
        </p:nvSpPr>
        <p:spPr>
          <a:xfrm>
            <a:off x="1698661" y="253012"/>
            <a:ext cx="8874894" cy="1354217"/>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are the different types of support available for children with SEND at </a:t>
            </a:r>
            <a:r>
              <a:rPr lang="en-GB"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Peel Park Primary School</a:t>
            </a: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ctr"/>
            <a:endParaRPr lang="en-GB" b="1" dirty="0">
              <a:solidFill>
                <a:srgbClr val="000000"/>
              </a:solidFill>
              <a:latin typeface="Calibri" panose="020F0502020204030204" pitchFamily="34" charset="0"/>
            </a:endParaRPr>
          </a:p>
          <a:p>
            <a:r>
              <a:rPr lang="en-GB" sz="1400" b="1" dirty="0" smtClean="0">
                <a:solidFill>
                  <a:srgbClr val="000000"/>
                </a:solidFill>
                <a:latin typeface="Calibri" panose="020F0502020204030204" pitchFamily="34" charset="0"/>
              </a:rPr>
              <a:t>Where the school has concerns about a child’s progress and attainment, a meeting between the parents or carers of the child and the </a:t>
            </a:r>
            <a:r>
              <a:rPr lang="en-GB" sz="1400" b="1" dirty="0" err="1" smtClean="0">
                <a:solidFill>
                  <a:srgbClr val="000000"/>
                </a:solidFill>
                <a:latin typeface="Calibri" panose="020F0502020204030204" pitchFamily="34" charset="0"/>
              </a:rPr>
              <a:t>SENDCo</a:t>
            </a:r>
            <a:r>
              <a:rPr lang="en-GB" sz="1400" b="1" dirty="0" smtClean="0">
                <a:solidFill>
                  <a:srgbClr val="000000"/>
                </a:solidFill>
                <a:latin typeface="Calibri" panose="020F0502020204030204" pitchFamily="34" charset="0"/>
              </a:rPr>
              <a:t> and class teacher will be arranged to discuss any needs within education.</a:t>
            </a:r>
            <a:endParaRPr lang="en-GB" sz="1400" dirty="0"/>
          </a:p>
        </p:txBody>
      </p:sp>
      <p:pic>
        <p:nvPicPr>
          <p:cNvPr id="9"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10"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Tree>
    <p:extLst>
      <p:ext uri="{BB962C8B-B14F-4D97-AF65-F5344CB8AC3E}">
        <p14:creationId xmlns:p14="http://schemas.microsoft.com/office/powerpoint/2010/main" val="1176716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788"/>
          <p:cNvSpPr/>
          <p:nvPr/>
        </p:nvSpPr>
        <p:spPr>
          <a:xfrm>
            <a:off x="1094704" y="1606088"/>
            <a:ext cx="10689465" cy="5129229"/>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C0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grpSp>
        <p:nvGrpSpPr>
          <p:cNvPr id="3" name="Group 2"/>
          <p:cNvGrpSpPr/>
          <p:nvPr/>
        </p:nvGrpSpPr>
        <p:grpSpPr>
          <a:xfrm>
            <a:off x="41403" y="2829093"/>
            <a:ext cx="1890385" cy="1637640"/>
            <a:chOff x="693812" y="1279731"/>
            <a:chExt cx="1607217" cy="1637640"/>
          </a:xfrm>
        </p:grpSpPr>
        <p:sp>
          <p:nvSpPr>
            <p:cNvPr id="4" name="Shape 166"/>
            <p:cNvSpPr/>
            <p:nvPr/>
          </p:nvSpPr>
          <p:spPr>
            <a:xfrm>
              <a:off x="693812" y="1279731"/>
              <a:ext cx="1607217" cy="1637640"/>
            </a:xfrm>
            <a:custGeom>
              <a:avLst/>
              <a:gdLst/>
              <a:ahLst/>
              <a:cxnLst/>
              <a:rect l="0" t="0" r="0" b="0"/>
              <a:pathLst>
                <a:path w="871728" h="873252">
                  <a:moveTo>
                    <a:pt x="435864" y="0"/>
                  </a:moveTo>
                  <a:cubicBezTo>
                    <a:pt x="676529" y="0"/>
                    <a:pt x="871728" y="195453"/>
                    <a:pt x="871728" y="436626"/>
                  </a:cubicBezTo>
                  <a:cubicBezTo>
                    <a:pt x="871728" y="677799"/>
                    <a:pt x="676529" y="873252"/>
                    <a:pt x="435864" y="873252"/>
                  </a:cubicBezTo>
                  <a:cubicBezTo>
                    <a:pt x="195148" y="873252"/>
                    <a:pt x="0" y="677799"/>
                    <a:pt x="0" y="436626"/>
                  </a:cubicBezTo>
                  <a:cubicBezTo>
                    <a:pt x="0" y="195453"/>
                    <a:pt x="195148" y="0"/>
                    <a:pt x="435864" y="0"/>
                  </a:cubicBez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en-GB"/>
            </a:p>
          </p:txBody>
        </p:sp>
        <p:sp>
          <p:nvSpPr>
            <p:cNvPr id="5" name="Shape 34"/>
            <p:cNvSpPr/>
            <p:nvPr/>
          </p:nvSpPr>
          <p:spPr>
            <a:xfrm>
              <a:off x="693812" y="1284923"/>
              <a:ext cx="1607217" cy="1617933"/>
            </a:xfrm>
            <a:custGeom>
              <a:avLst/>
              <a:gdLst/>
              <a:ahLst/>
              <a:cxnLst/>
              <a:rect l="0" t="0" r="0" b="0"/>
              <a:pathLst>
                <a:path w="2948940" h="2948940">
                  <a:moveTo>
                    <a:pt x="0" y="1474470"/>
                  </a:moveTo>
                  <a:cubicBezTo>
                    <a:pt x="0" y="660146"/>
                    <a:pt x="660146" y="0"/>
                    <a:pt x="1474470" y="0"/>
                  </a:cubicBezTo>
                  <a:cubicBezTo>
                    <a:pt x="2288794" y="0"/>
                    <a:pt x="2948940" y="660146"/>
                    <a:pt x="2948940" y="1474470"/>
                  </a:cubicBezTo>
                  <a:cubicBezTo>
                    <a:pt x="2948940" y="2288794"/>
                    <a:pt x="2288794" y="2948940"/>
                    <a:pt x="1474470" y="2948940"/>
                  </a:cubicBezTo>
                  <a:cubicBezTo>
                    <a:pt x="660146" y="2948940"/>
                    <a:pt x="0" y="2288794"/>
                    <a:pt x="0" y="1474470"/>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grpSp>
      <p:sp>
        <p:nvSpPr>
          <p:cNvPr id="6" name="TextBox 5"/>
          <p:cNvSpPr txBox="1"/>
          <p:nvPr/>
        </p:nvSpPr>
        <p:spPr>
          <a:xfrm>
            <a:off x="261057" y="3224751"/>
            <a:ext cx="1451076" cy="707886"/>
          </a:xfrm>
          <a:prstGeom prst="rect">
            <a:avLst/>
          </a:prstGeom>
          <a:noFill/>
        </p:spPr>
        <p:txBody>
          <a:bodyPr wrap="square" rtlCol="0">
            <a:spAutoFit/>
          </a:bodyPr>
          <a:lstStyle/>
          <a:p>
            <a:pPr algn="ctr"/>
            <a:r>
              <a:rPr lang="en-GB" sz="2000" b="1" dirty="0" smtClean="0"/>
              <a:t>SEN Support</a:t>
            </a:r>
            <a:endParaRPr lang="en-GB" sz="2000" b="1" dirty="0"/>
          </a:p>
        </p:txBody>
      </p:sp>
      <p:sp>
        <p:nvSpPr>
          <p:cNvPr id="7" name="TextBox 6"/>
          <p:cNvSpPr txBox="1"/>
          <p:nvPr/>
        </p:nvSpPr>
        <p:spPr>
          <a:xfrm>
            <a:off x="1931787" y="1606087"/>
            <a:ext cx="9762230" cy="5262979"/>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Children, who are assessed as needing SEN Support and placed on the SEND register, will have an individual learning plan implemented. This plan will set outcomes and provision for the pupil. The plan will be reviewed termly to assess progress being </a:t>
            </a:r>
            <a:r>
              <a:rPr lang="en-GB" sz="1600" dirty="0"/>
              <a:t>made. Additional support from an adult on a 1:1 basis or as part of a small group may form </a:t>
            </a:r>
            <a:r>
              <a:rPr lang="en-GB" sz="1600" dirty="0" smtClean="0"/>
              <a:t>a larger part </a:t>
            </a:r>
            <a:r>
              <a:rPr lang="en-GB" sz="1600" dirty="0"/>
              <a:t>of the child’s provision. </a:t>
            </a:r>
            <a:endParaRPr lang="en-GB" sz="1600" dirty="0" smtClean="0"/>
          </a:p>
          <a:p>
            <a:pPr marL="285750" indent="-285750" algn="just">
              <a:buFont typeface="Arial" panose="020B0604020202020204" pitchFamily="34" charset="0"/>
              <a:buChar char="•"/>
            </a:pPr>
            <a:r>
              <a:rPr lang="en-GB" sz="1600" dirty="0" smtClean="0"/>
              <a:t>Children in Early Years (Nursery and Reception) will benefit from a play assessment, using tools such as Venturing Into Play as well as the Early Years Development Journal. </a:t>
            </a:r>
            <a:r>
              <a:rPr lang="en-GB" sz="1600" dirty="0" err="1" smtClean="0"/>
              <a:t>Identiplay</a:t>
            </a:r>
            <a:r>
              <a:rPr lang="en-GB" sz="1600" dirty="0" smtClean="0"/>
              <a:t> strategies can support a child’s play in these early stages of development.</a:t>
            </a:r>
          </a:p>
          <a:p>
            <a:pPr marL="285750" indent="-285750" algn="just">
              <a:buFont typeface="Arial" panose="020B0604020202020204" pitchFamily="34" charset="0"/>
              <a:buChar char="•"/>
            </a:pPr>
            <a:r>
              <a:rPr lang="en-GB" sz="1600" dirty="0" smtClean="0"/>
              <a:t>Where a child has a moderate or specific learning difficulty, staff will ensure that the curriculum is suitably modified to enable access to learning material. Interventions may include: targeted literacy and numeracy catch-up support; specific interventions such as Numicon, Clicker 8, 20:20 reading, Precision Teaching as well as colour-coding to support sentence development.</a:t>
            </a:r>
          </a:p>
          <a:p>
            <a:pPr marL="285750" indent="-285750" algn="just">
              <a:buFont typeface="Arial" panose="020B0604020202020204" pitchFamily="34" charset="0"/>
              <a:buChar char="•"/>
            </a:pPr>
            <a:r>
              <a:rPr lang="en-GB" sz="1600" dirty="0" smtClean="0"/>
              <a:t>Where a child has a moderate speech and language difficulty or a social communication difficulty, advice will be sought from the speech and language therapy team or from the communication and interaction team. Interventions may include: Well </a:t>
            </a:r>
            <a:r>
              <a:rPr lang="en-GB" sz="1600" dirty="0" err="1" smtClean="0"/>
              <a:t>Comm</a:t>
            </a:r>
            <a:r>
              <a:rPr lang="en-GB" sz="1600" dirty="0" smtClean="0"/>
              <a:t> and NELI for our EYFS children, Lego therapy, Attention and Listening games, Barrier games, Time to Talk, Mr </a:t>
            </a:r>
            <a:r>
              <a:rPr lang="en-GB" sz="1600" dirty="0" err="1" smtClean="0"/>
              <a:t>Goodguess</a:t>
            </a:r>
            <a:r>
              <a:rPr lang="en-GB" sz="1600" dirty="0" smtClean="0"/>
              <a:t>, Language for Thinking, Think About It, Blank Level comprehension related to whole-class learning as well as vocabulary support.</a:t>
            </a:r>
          </a:p>
          <a:p>
            <a:pPr marL="285750" indent="-285750" algn="just">
              <a:buFont typeface="Arial" panose="020B0604020202020204" pitchFamily="34" charset="0"/>
              <a:buChar char="•"/>
            </a:pPr>
            <a:r>
              <a:rPr lang="en-GB" sz="1600" dirty="0" smtClean="0"/>
              <a:t>Children with social communication difficulties including autism may benefit from Communicate In Print – a symbol software programme to support comprehension of vocabulary; visual timetables, objects of reference as well as access to a more bespoke programme of learning involving the TEACCH approach. Task Management boards as well as Now and Next boards can also be implemented and form part of our comprehensive offer for children with autism.</a:t>
            </a:r>
          </a:p>
        </p:txBody>
      </p:sp>
      <p:sp>
        <p:nvSpPr>
          <p:cNvPr id="8" name="Rectangle 7"/>
          <p:cNvSpPr/>
          <p:nvPr/>
        </p:nvSpPr>
        <p:spPr>
          <a:xfrm>
            <a:off x="1698661" y="253012"/>
            <a:ext cx="8874894" cy="646331"/>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are the different types of support available for children with SEND at </a:t>
            </a:r>
            <a:r>
              <a:rPr lang="en-GB"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Peel Park Primary School</a:t>
            </a: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pic>
        <p:nvPicPr>
          <p:cNvPr id="9"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10"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Tree>
    <p:extLst>
      <p:ext uri="{BB962C8B-B14F-4D97-AF65-F5344CB8AC3E}">
        <p14:creationId xmlns:p14="http://schemas.microsoft.com/office/powerpoint/2010/main" val="135666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98661" y="253012"/>
            <a:ext cx="8874894" cy="646331"/>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are the different types of support available for children with SEND at </a:t>
            </a:r>
            <a:r>
              <a:rPr lang="en-GB"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Peel Park Primary School</a:t>
            </a: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pic>
        <p:nvPicPr>
          <p:cNvPr id="9"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10"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
        <p:nvSpPr>
          <p:cNvPr id="11" name="Shape 4788"/>
          <p:cNvSpPr/>
          <p:nvPr/>
        </p:nvSpPr>
        <p:spPr>
          <a:xfrm>
            <a:off x="1094704" y="1606088"/>
            <a:ext cx="10689465" cy="5129229"/>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C0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grpSp>
        <p:nvGrpSpPr>
          <p:cNvPr id="12" name="Group 11"/>
          <p:cNvGrpSpPr/>
          <p:nvPr/>
        </p:nvGrpSpPr>
        <p:grpSpPr>
          <a:xfrm>
            <a:off x="41403" y="2829093"/>
            <a:ext cx="1890385" cy="1637640"/>
            <a:chOff x="693812" y="1279731"/>
            <a:chExt cx="1607217" cy="1637640"/>
          </a:xfrm>
        </p:grpSpPr>
        <p:sp>
          <p:nvSpPr>
            <p:cNvPr id="13" name="Shape 166"/>
            <p:cNvSpPr/>
            <p:nvPr/>
          </p:nvSpPr>
          <p:spPr>
            <a:xfrm>
              <a:off x="693812" y="1279731"/>
              <a:ext cx="1607217" cy="1637640"/>
            </a:xfrm>
            <a:custGeom>
              <a:avLst/>
              <a:gdLst/>
              <a:ahLst/>
              <a:cxnLst/>
              <a:rect l="0" t="0" r="0" b="0"/>
              <a:pathLst>
                <a:path w="871728" h="873252">
                  <a:moveTo>
                    <a:pt x="435864" y="0"/>
                  </a:moveTo>
                  <a:cubicBezTo>
                    <a:pt x="676529" y="0"/>
                    <a:pt x="871728" y="195453"/>
                    <a:pt x="871728" y="436626"/>
                  </a:cubicBezTo>
                  <a:cubicBezTo>
                    <a:pt x="871728" y="677799"/>
                    <a:pt x="676529" y="873252"/>
                    <a:pt x="435864" y="873252"/>
                  </a:cubicBezTo>
                  <a:cubicBezTo>
                    <a:pt x="195148" y="873252"/>
                    <a:pt x="0" y="677799"/>
                    <a:pt x="0" y="436626"/>
                  </a:cubicBezTo>
                  <a:cubicBezTo>
                    <a:pt x="0" y="195453"/>
                    <a:pt x="195148" y="0"/>
                    <a:pt x="435864" y="0"/>
                  </a:cubicBez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34"/>
            <p:cNvSpPr/>
            <p:nvPr/>
          </p:nvSpPr>
          <p:spPr>
            <a:xfrm>
              <a:off x="693812" y="1284923"/>
              <a:ext cx="1607217" cy="1617933"/>
            </a:xfrm>
            <a:custGeom>
              <a:avLst/>
              <a:gdLst/>
              <a:ahLst/>
              <a:cxnLst/>
              <a:rect l="0" t="0" r="0" b="0"/>
              <a:pathLst>
                <a:path w="2948940" h="2948940">
                  <a:moveTo>
                    <a:pt x="0" y="1474470"/>
                  </a:moveTo>
                  <a:cubicBezTo>
                    <a:pt x="0" y="660146"/>
                    <a:pt x="660146" y="0"/>
                    <a:pt x="1474470" y="0"/>
                  </a:cubicBezTo>
                  <a:cubicBezTo>
                    <a:pt x="2288794" y="0"/>
                    <a:pt x="2948940" y="660146"/>
                    <a:pt x="2948940" y="1474470"/>
                  </a:cubicBezTo>
                  <a:cubicBezTo>
                    <a:pt x="2948940" y="2288794"/>
                    <a:pt x="2288794" y="2948940"/>
                    <a:pt x="1474470" y="2948940"/>
                  </a:cubicBezTo>
                  <a:cubicBezTo>
                    <a:pt x="660146" y="2948940"/>
                    <a:pt x="0" y="2288794"/>
                    <a:pt x="0" y="1474470"/>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grpSp>
      <p:sp>
        <p:nvSpPr>
          <p:cNvPr id="15" name="TextBox 14"/>
          <p:cNvSpPr txBox="1"/>
          <p:nvPr/>
        </p:nvSpPr>
        <p:spPr>
          <a:xfrm>
            <a:off x="261057" y="3224751"/>
            <a:ext cx="1451076" cy="707886"/>
          </a:xfrm>
          <a:prstGeom prst="rect">
            <a:avLst/>
          </a:prstGeom>
          <a:noFill/>
        </p:spPr>
        <p:txBody>
          <a:bodyPr wrap="square" rtlCol="0">
            <a:spAutoFit/>
          </a:bodyPr>
          <a:lstStyle/>
          <a:p>
            <a:pPr algn="ctr"/>
            <a:r>
              <a:rPr lang="en-GB" sz="2000" b="1" dirty="0" smtClean="0"/>
              <a:t>SEN Support</a:t>
            </a:r>
            <a:endParaRPr lang="en-GB" sz="2000" b="1" dirty="0"/>
          </a:p>
        </p:txBody>
      </p:sp>
      <p:sp>
        <p:nvSpPr>
          <p:cNvPr id="16" name="TextBox 15"/>
          <p:cNvSpPr txBox="1"/>
          <p:nvPr/>
        </p:nvSpPr>
        <p:spPr>
          <a:xfrm>
            <a:off x="1828800" y="1670479"/>
            <a:ext cx="9768269" cy="5016758"/>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Children, who are assessed as meeting the threshold for SEN Support, will either have a pupil profile implemented or a ‘How to help me learn’ set of strategies. These ensure that learning is not just differentiated; accessibility to the curriculum, to communication and to life are outlined.</a:t>
            </a:r>
          </a:p>
          <a:p>
            <a:pPr marL="285750" indent="-285750" algn="just">
              <a:buFont typeface="Arial" panose="020B0604020202020204" pitchFamily="34" charset="0"/>
              <a:buChar char="•"/>
            </a:pPr>
            <a:r>
              <a:rPr lang="en-GB" sz="1600" dirty="0" smtClean="0"/>
              <a:t>Children with social, emotional and mental health difficulties, which are not responding to previous interventions, may need a detailed assessment over time to support appropriate next steps. These assessments, whilst not limited, include the Boxall Profile, a Strengths and Difficulties Questionnaire as well as SEND checklists. Developing appropriate social skills and strategies to support emotional regulation will be of focus. Additional specific interventions can be included within programmes such as the Zones of Regulation. Opportunities are also created to support children’s sense of responsibility and self-esteem in conjunction with the Bradford City Football coaches in addition to older children reading to and with younger children. Forest School can support children’s learning and emotional well-being through accessing learning out of the classroom environment.</a:t>
            </a:r>
          </a:p>
          <a:p>
            <a:pPr marL="285750" indent="-285750" algn="just">
              <a:buFont typeface="Arial" panose="020B0604020202020204" pitchFamily="34" charset="0"/>
              <a:buChar char="•"/>
            </a:pPr>
            <a:r>
              <a:rPr lang="en-US" sz="1600" dirty="0" smtClean="0"/>
              <a:t>The Grove offers a nurture environment and is based upon nurture principles. Children will attend The Grove for a couple of afternoons per week and this is organized by </a:t>
            </a:r>
            <a:r>
              <a:rPr lang="en-US" sz="1600" dirty="0" err="1" smtClean="0"/>
              <a:t>Mrs</a:t>
            </a:r>
            <a:r>
              <a:rPr lang="en-US" sz="1600" dirty="0" smtClean="0"/>
              <a:t> Noble and the supporting team of staff.</a:t>
            </a:r>
            <a:endParaRPr lang="en-GB" sz="1600" dirty="0" smtClean="0"/>
          </a:p>
          <a:p>
            <a:pPr marL="285750" indent="-285750" algn="just">
              <a:buFont typeface="Arial" panose="020B0604020202020204" pitchFamily="34" charset="0"/>
              <a:buChar char="•"/>
            </a:pPr>
            <a:r>
              <a:rPr lang="en-GB" sz="1600" dirty="0" smtClean="0"/>
              <a:t>Where children have a visual, hearing or physical impairment, advice is sought from the specialist teaching teams in Bradford as well as from Health Services. Care plans for children are implemented in conjunction with parents and – where appropriate – with the child. Technology can be implemented to support the children in the classroom such as IPADs, laptops in addition to careful consideration to seating, environmental noise and distractions. Consideration is also paid to peer interactions as well as to the emotional well-being of the individual. Training from specialist teaching teams with regards to visual, hearing, multi-sensory and physical needs, which is bespoke to the child’s needs, is implemented by staff across school.</a:t>
            </a:r>
          </a:p>
        </p:txBody>
      </p:sp>
    </p:spTree>
    <p:extLst>
      <p:ext uri="{BB962C8B-B14F-4D97-AF65-F5344CB8AC3E}">
        <p14:creationId xmlns:p14="http://schemas.microsoft.com/office/powerpoint/2010/main" val="2016296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788"/>
          <p:cNvSpPr/>
          <p:nvPr/>
        </p:nvSpPr>
        <p:spPr>
          <a:xfrm>
            <a:off x="1698661" y="1378040"/>
            <a:ext cx="8874893" cy="5306096"/>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00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grpSp>
        <p:nvGrpSpPr>
          <p:cNvPr id="3" name="Group 2"/>
          <p:cNvGrpSpPr/>
          <p:nvPr/>
        </p:nvGrpSpPr>
        <p:grpSpPr>
          <a:xfrm>
            <a:off x="745624" y="2868063"/>
            <a:ext cx="1607217" cy="1637640"/>
            <a:chOff x="693812" y="1279731"/>
            <a:chExt cx="1607217" cy="1637640"/>
          </a:xfrm>
        </p:grpSpPr>
        <p:sp>
          <p:nvSpPr>
            <p:cNvPr id="4" name="Shape 166"/>
            <p:cNvSpPr/>
            <p:nvPr/>
          </p:nvSpPr>
          <p:spPr>
            <a:xfrm>
              <a:off x="693812" y="1279731"/>
              <a:ext cx="1607217" cy="1637640"/>
            </a:xfrm>
            <a:custGeom>
              <a:avLst/>
              <a:gdLst/>
              <a:ahLst/>
              <a:cxnLst/>
              <a:rect l="0" t="0" r="0" b="0"/>
              <a:pathLst>
                <a:path w="871728" h="873252">
                  <a:moveTo>
                    <a:pt x="435864" y="0"/>
                  </a:moveTo>
                  <a:cubicBezTo>
                    <a:pt x="676529" y="0"/>
                    <a:pt x="871728" y="195453"/>
                    <a:pt x="871728" y="436626"/>
                  </a:cubicBezTo>
                  <a:cubicBezTo>
                    <a:pt x="871728" y="677799"/>
                    <a:pt x="676529" y="873252"/>
                    <a:pt x="435864" y="873252"/>
                  </a:cubicBezTo>
                  <a:cubicBezTo>
                    <a:pt x="195148" y="873252"/>
                    <a:pt x="0" y="677799"/>
                    <a:pt x="0" y="436626"/>
                  </a:cubicBezTo>
                  <a:cubicBezTo>
                    <a:pt x="0" y="195453"/>
                    <a:pt x="195148" y="0"/>
                    <a:pt x="435864" y="0"/>
                  </a:cubicBez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en-GB"/>
            </a:p>
          </p:txBody>
        </p:sp>
        <p:sp>
          <p:nvSpPr>
            <p:cNvPr id="5" name="Shape 34"/>
            <p:cNvSpPr/>
            <p:nvPr/>
          </p:nvSpPr>
          <p:spPr>
            <a:xfrm>
              <a:off x="693812" y="1284923"/>
              <a:ext cx="1607217" cy="1617933"/>
            </a:xfrm>
            <a:custGeom>
              <a:avLst/>
              <a:gdLst/>
              <a:ahLst/>
              <a:cxnLst/>
              <a:rect l="0" t="0" r="0" b="0"/>
              <a:pathLst>
                <a:path w="2948940" h="2948940">
                  <a:moveTo>
                    <a:pt x="0" y="1474470"/>
                  </a:moveTo>
                  <a:cubicBezTo>
                    <a:pt x="0" y="660146"/>
                    <a:pt x="660146" y="0"/>
                    <a:pt x="1474470" y="0"/>
                  </a:cubicBezTo>
                  <a:cubicBezTo>
                    <a:pt x="2288794" y="0"/>
                    <a:pt x="2948940" y="660146"/>
                    <a:pt x="2948940" y="1474470"/>
                  </a:cubicBezTo>
                  <a:cubicBezTo>
                    <a:pt x="2948940" y="2288794"/>
                    <a:pt x="2288794" y="2948940"/>
                    <a:pt x="1474470" y="2948940"/>
                  </a:cubicBezTo>
                  <a:cubicBezTo>
                    <a:pt x="660146" y="2948940"/>
                    <a:pt x="0" y="2288794"/>
                    <a:pt x="0" y="1474470"/>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grpSp>
      <p:sp>
        <p:nvSpPr>
          <p:cNvPr id="6" name="TextBox 5"/>
          <p:cNvSpPr txBox="1"/>
          <p:nvPr/>
        </p:nvSpPr>
        <p:spPr>
          <a:xfrm>
            <a:off x="932374" y="3315830"/>
            <a:ext cx="1233714" cy="400110"/>
          </a:xfrm>
          <a:prstGeom prst="rect">
            <a:avLst/>
          </a:prstGeom>
          <a:noFill/>
        </p:spPr>
        <p:txBody>
          <a:bodyPr wrap="square" rtlCol="0">
            <a:spAutoFit/>
          </a:bodyPr>
          <a:lstStyle/>
          <a:p>
            <a:pPr algn="ctr"/>
            <a:r>
              <a:rPr lang="en-GB" sz="2000" b="1" dirty="0" smtClean="0"/>
              <a:t>EHCP</a:t>
            </a:r>
            <a:endParaRPr lang="en-GB" sz="2000" b="1" dirty="0"/>
          </a:p>
        </p:txBody>
      </p:sp>
      <p:sp>
        <p:nvSpPr>
          <p:cNvPr id="7" name="TextBox 6"/>
          <p:cNvSpPr txBox="1"/>
          <p:nvPr/>
        </p:nvSpPr>
        <p:spPr>
          <a:xfrm>
            <a:off x="2218013" y="1378040"/>
            <a:ext cx="8220716" cy="5262979"/>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An Education, Health and Care Plan is a statutory document which outlines the needs, outcomes and provision for the child. This is managed by the Local Authority. The EHCP is reviewed annually by the child, parents and carers, school staff and any outside agencies involved in supporting the child.</a:t>
            </a:r>
          </a:p>
          <a:p>
            <a:pPr marL="285750" indent="-285750" algn="just">
              <a:buFont typeface="Arial" panose="020B0604020202020204" pitchFamily="34" charset="0"/>
              <a:buChar char="•"/>
            </a:pPr>
            <a:r>
              <a:rPr lang="en-GB" sz="1600" dirty="0" smtClean="0"/>
              <a:t>All children with an EHCP will have personalised provision – bespoke learning - within a modified curriculum which meets the individual needs of the child. This provision is implemented and evaluated on an at-least termly basis. Termly outcomes, which are closely aligned to those in the EHCP are set within an Individual Learning Plan as well as through a detailed provision map.</a:t>
            </a:r>
          </a:p>
          <a:p>
            <a:pPr marL="285750" indent="-285750" algn="just">
              <a:buFont typeface="Arial" panose="020B0604020202020204" pitchFamily="34" charset="0"/>
              <a:buChar char="•"/>
            </a:pPr>
            <a:r>
              <a:rPr lang="en-GB" sz="1600" dirty="0" smtClean="0"/>
              <a:t>All children with an EHCP will have a higher level of adult support on a 1:1 as well as through small group support to encourage and enable the development of peer interactions.</a:t>
            </a:r>
          </a:p>
          <a:p>
            <a:pPr marL="285750" indent="-285750" algn="just">
              <a:buFont typeface="Arial" panose="020B0604020202020204" pitchFamily="34" charset="0"/>
              <a:buChar char="•"/>
            </a:pPr>
            <a:r>
              <a:rPr lang="en-US" sz="1600" dirty="0" smtClean="0"/>
              <a:t>Additional funding is provided for a child through an Education, Health and Care Plan from the Higher Needs Funding Block and enables a higher level of adult support to be provided.</a:t>
            </a:r>
            <a:endParaRPr lang="en-GB" sz="1600" dirty="0" smtClean="0"/>
          </a:p>
          <a:p>
            <a:pPr marL="285750" indent="-285750" algn="just">
              <a:buFont typeface="Arial" panose="020B0604020202020204" pitchFamily="34" charset="0"/>
              <a:buChar char="•"/>
            </a:pPr>
            <a:r>
              <a:rPr lang="en-GB" sz="1600" dirty="0" smtClean="0"/>
              <a:t>Where a child has an EHCP, the outcomes detailed on the plan will form the basis for individual termly learning plans which are reviewed at the end of the cycle and which measure and evaluate the progress the child has made during the course of the term.</a:t>
            </a:r>
          </a:p>
          <a:p>
            <a:pPr marL="285750" indent="-285750" algn="just">
              <a:buFont typeface="Arial" panose="020B0604020202020204" pitchFamily="34" charset="0"/>
              <a:buChar char="•"/>
            </a:pPr>
            <a:r>
              <a:rPr lang="en-US" sz="1600" dirty="0" smtClean="0"/>
              <a:t>The school offers two small provisions for children with complex needs. Both provisions are led by a qualified teacher with additional support staff. There is a high adult-child ration. The Orchard supports the needs of pupils with Communication and Interaction Needs, primarily those children with autism. The Vines supports the needs of pupils with Social, Emotional and Mental Health needs.</a:t>
            </a:r>
            <a:endParaRPr lang="en-GB" sz="1600" dirty="0" smtClean="0"/>
          </a:p>
        </p:txBody>
      </p:sp>
      <p:sp>
        <p:nvSpPr>
          <p:cNvPr id="8" name="Rectangle 7"/>
          <p:cNvSpPr/>
          <p:nvPr/>
        </p:nvSpPr>
        <p:spPr>
          <a:xfrm>
            <a:off x="1698661" y="253012"/>
            <a:ext cx="8874894" cy="646331"/>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are the different types of support available for children with SEND at </a:t>
            </a:r>
            <a:r>
              <a:rPr lang="en-GB"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Peel Park Primary School</a:t>
            </a: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pic>
        <p:nvPicPr>
          <p:cNvPr id="9"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10"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Tree>
    <p:extLst>
      <p:ext uri="{BB962C8B-B14F-4D97-AF65-F5344CB8AC3E}">
        <p14:creationId xmlns:p14="http://schemas.microsoft.com/office/powerpoint/2010/main" val="11094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975" y="2528083"/>
            <a:ext cx="10959921" cy="2387600"/>
          </a:xfrm>
        </p:spPr>
        <p:txBody>
          <a:bodyPr>
            <a:normAutofit/>
          </a:bodyPr>
          <a:lstStyle/>
          <a:p>
            <a:r>
              <a:rPr lang="en-GB" sz="4000" dirty="0" smtClean="0">
                <a:solidFill>
                  <a:srgbClr val="FF0000"/>
                </a:solidFill>
                <a:latin typeface="+mn-lt"/>
              </a:rPr>
              <a:t>The school offer supports the Local Offer for Bradford which can be found on the </a:t>
            </a:r>
            <a:r>
              <a:rPr lang="en-GB" sz="4000" dirty="0">
                <a:solidFill>
                  <a:srgbClr val="FF0000"/>
                </a:solidFill>
                <a:latin typeface="+mn-lt"/>
              </a:rPr>
              <a:t>following site</a:t>
            </a:r>
            <a:r>
              <a:rPr lang="en-GB" sz="4000" dirty="0" smtClean="0">
                <a:solidFill>
                  <a:srgbClr val="FF0000"/>
                </a:solidFill>
                <a:latin typeface="+mn-lt"/>
              </a:rPr>
              <a:t>:</a:t>
            </a:r>
            <a:br>
              <a:rPr lang="en-GB" sz="4000" dirty="0" smtClean="0">
                <a:solidFill>
                  <a:srgbClr val="FF0000"/>
                </a:solidFill>
                <a:latin typeface="+mn-lt"/>
              </a:rPr>
            </a:br>
            <a:r>
              <a:rPr lang="en-GB" sz="4000" dirty="0">
                <a:solidFill>
                  <a:srgbClr val="FF0000"/>
                </a:solidFill>
                <a:latin typeface="+mn-lt"/>
              </a:rPr>
              <a:t/>
            </a:r>
            <a:br>
              <a:rPr lang="en-GB" sz="4000" dirty="0">
                <a:solidFill>
                  <a:srgbClr val="FF0000"/>
                </a:solidFill>
                <a:latin typeface="+mn-lt"/>
              </a:rPr>
            </a:br>
            <a:r>
              <a:rPr lang="en-GB" sz="4000" dirty="0">
                <a:solidFill>
                  <a:srgbClr val="FF0000"/>
                </a:solidFill>
                <a:latin typeface="+mn-lt"/>
              </a:rPr>
              <a:t>https://localoffer.bradford.gov.uk/</a:t>
            </a:r>
            <a:endParaRPr lang="en-GB" dirty="0"/>
          </a:p>
        </p:txBody>
      </p:sp>
      <p:pic>
        <p:nvPicPr>
          <p:cNvPr id="4" name="image1.jpeg"/>
          <p:cNvPicPr/>
          <p:nvPr/>
        </p:nvPicPr>
        <p:blipFill>
          <a:blip r:embed="rId2" cstate="print">
            <a:extLst>
              <a:ext uri="{28A0092B-C50C-407E-A947-70E740481C1C}">
                <a14:useLocalDpi xmlns:a14="http://schemas.microsoft.com/office/drawing/2010/main" val="0"/>
              </a:ext>
            </a:extLst>
          </a:blip>
          <a:stretch>
            <a:fillRect/>
          </a:stretch>
        </p:blipFill>
        <p:spPr>
          <a:xfrm>
            <a:off x="10186750" y="129697"/>
            <a:ext cx="1520146" cy="1651411"/>
          </a:xfrm>
          <a:prstGeom prst="rect">
            <a:avLst/>
          </a:prstGeom>
        </p:spPr>
      </p:pic>
      <p:pic>
        <p:nvPicPr>
          <p:cNvPr id="5" name="image1.jpeg"/>
          <p:cNvPicPr/>
          <p:nvPr/>
        </p:nvPicPr>
        <p:blipFill>
          <a:blip r:embed="rId2" cstate="print">
            <a:extLst>
              <a:ext uri="{28A0092B-C50C-407E-A947-70E740481C1C}">
                <a14:useLocalDpi xmlns:a14="http://schemas.microsoft.com/office/drawing/2010/main" val="0"/>
              </a:ext>
            </a:extLst>
          </a:blip>
          <a:stretch>
            <a:fillRect/>
          </a:stretch>
        </p:blipFill>
        <p:spPr>
          <a:xfrm>
            <a:off x="551206" y="129697"/>
            <a:ext cx="1520146" cy="1651411"/>
          </a:xfrm>
          <a:prstGeom prst="rect">
            <a:avLst/>
          </a:prstGeom>
        </p:spPr>
      </p:pic>
    </p:spTree>
    <p:extLst>
      <p:ext uri="{BB962C8B-B14F-4D97-AF65-F5344CB8AC3E}">
        <p14:creationId xmlns:p14="http://schemas.microsoft.com/office/powerpoint/2010/main" val="270461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788"/>
          <p:cNvSpPr/>
          <p:nvPr/>
        </p:nvSpPr>
        <p:spPr>
          <a:xfrm>
            <a:off x="2650698" y="1146220"/>
            <a:ext cx="7457894" cy="5537916"/>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92D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7" name="Rectangle 6"/>
          <p:cNvSpPr/>
          <p:nvPr/>
        </p:nvSpPr>
        <p:spPr>
          <a:xfrm>
            <a:off x="1698661" y="253012"/>
            <a:ext cx="8874894" cy="646331"/>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 for improving the emotional, mental and social development of pupils with special educational needs.</a:t>
            </a:r>
            <a:endParaRPr lang="en-GB" dirty="0"/>
          </a:p>
        </p:txBody>
      </p:sp>
      <p:pic>
        <p:nvPicPr>
          <p:cNvPr id="8"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9"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
        <p:nvSpPr>
          <p:cNvPr id="10" name="TextBox 9"/>
          <p:cNvSpPr txBox="1"/>
          <p:nvPr/>
        </p:nvSpPr>
        <p:spPr>
          <a:xfrm>
            <a:off x="3299410" y="1150242"/>
            <a:ext cx="6809182" cy="5586145"/>
          </a:xfrm>
          <a:prstGeom prst="rect">
            <a:avLst/>
          </a:prstGeom>
          <a:noFill/>
        </p:spPr>
        <p:txBody>
          <a:bodyPr wrap="square" rtlCol="0">
            <a:spAutoFit/>
          </a:bodyPr>
          <a:lstStyle/>
          <a:p>
            <a:pPr algn="just"/>
            <a:r>
              <a:rPr lang="en-GB" sz="1700" dirty="0" smtClean="0"/>
              <a:t>The social and emotional development of our pupils, as well as their mental health and positive well-being, is of extreme importance. </a:t>
            </a:r>
          </a:p>
          <a:p>
            <a:pPr algn="just"/>
            <a:endParaRPr lang="en-GB" sz="1700" dirty="0" smtClean="0"/>
          </a:p>
          <a:p>
            <a:pPr algn="just"/>
            <a:r>
              <a:rPr lang="en-GB" sz="1700" dirty="0" smtClean="0"/>
              <a:t>Our school has a well-staffed Pastoral Team which is comprised of the Designated Lead for Safeguarding, a Parental Involvement and Engagement Officer as well as a HLTA and LSA who support The Grove. Together with the </a:t>
            </a:r>
            <a:r>
              <a:rPr lang="en-GB" sz="1700" dirty="0" err="1" smtClean="0"/>
              <a:t>SENDCo</a:t>
            </a:r>
            <a:r>
              <a:rPr lang="en-GB" sz="1700" dirty="0" smtClean="0"/>
              <a:t>, a comprehensive team around the child is formed.</a:t>
            </a:r>
          </a:p>
          <a:p>
            <a:pPr algn="just"/>
            <a:endParaRPr lang="en-GB" sz="1700" dirty="0"/>
          </a:p>
          <a:p>
            <a:pPr algn="just"/>
            <a:r>
              <a:rPr lang="en-GB" sz="1700" dirty="0" smtClean="0"/>
              <a:t>Where a child is experiencing social, emotional and mental health difficulties, parents/ carers will be consulted and measures will be implemented which may include access to The Grove or targeted plans to address the social and emotional difficulties may well be implemented. Interventions will be carried out by our LSA team with support from the class teachers and the </a:t>
            </a:r>
            <a:r>
              <a:rPr lang="en-GB" sz="1700" dirty="0" err="1" smtClean="0"/>
              <a:t>SENDCo</a:t>
            </a:r>
            <a:r>
              <a:rPr lang="en-GB" sz="1700" dirty="0" smtClean="0"/>
              <a:t>. School has the capacity to implement many bespoke interventions to support children.</a:t>
            </a:r>
          </a:p>
          <a:p>
            <a:pPr algn="just"/>
            <a:endParaRPr lang="en-GB" sz="1700" dirty="0"/>
          </a:p>
          <a:p>
            <a:pPr algn="just"/>
            <a:r>
              <a:rPr lang="en-GB" sz="1700" dirty="0" smtClean="0"/>
              <a:t>It may be necessary to refer a child to an outside agency and, at Peel Park Primary School, we work closely with the Educational Psychology Team, the Specialist SEMH Team in Bradford as well as with the school nursing team and CAMHS to provide specialist support for children who have social, emotional and mental health needs.</a:t>
            </a:r>
          </a:p>
        </p:txBody>
      </p:sp>
      <p:sp>
        <p:nvSpPr>
          <p:cNvPr id="11" name="Shape 15"/>
          <p:cNvSpPr/>
          <p:nvPr/>
        </p:nvSpPr>
        <p:spPr>
          <a:xfrm>
            <a:off x="1176384" y="1792955"/>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pic>
        <p:nvPicPr>
          <p:cNvPr id="12" name="Picture 11"/>
          <p:cNvPicPr/>
          <p:nvPr/>
        </p:nvPicPr>
        <p:blipFill>
          <a:blip r:embed="rId3"/>
          <a:stretch>
            <a:fillRect/>
          </a:stretch>
        </p:blipFill>
        <p:spPr>
          <a:xfrm>
            <a:off x="772765" y="2708957"/>
            <a:ext cx="2526645" cy="2575102"/>
          </a:xfrm>
          <a:prstGeom prst="rect">
            <a:avLst/>
          </a:prstGeom>
        </p:spPr>
      </p:pic>
    </p:spTree>
    <p:extLst>
      <p:ext uri="{BB962C8B-B14F-4D97-AF65-F5344CB8AC3E}">
        <p14:creationId xmlns:p14="http://schemas.microsoft.com/office/powerpoint/2010/main" val="57324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788"/>
          <p:cNvSpPr/>
          <p:nvPr/>
        </p:nvSpPr>
        <p:spPr>
          <a:xfrm>
            <a:off x="2650698" y="1146220"/>
            <a:ext cx="7457894" cy="5537916"/>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92D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7" name="Rectangle 6"/>
          <p:cNvSpPr/>
          <p:nvPr/>
        </p:nvSpPr>
        <p:spPr>
          <a:xfrm>
            <a:off x="1698661" y="253012"/>
            <a:ext cx="8874894" cy="646331"/>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 for improving the emotional, mental and social development of pupils with special educational needs.</a:t>
            </a:r>
            <a:endParaRPr lang="en-GB" dirty="0"/>
          </a:p>
        </p:txBody>
      </p:sp>
      <p:pic>
        <p:nvPicPr>
          <p:cNvPr id="8"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9"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
        <p:nvSpPr>
          <p:cNvPr id="10" name="TextBox 9"/>
          <p:cNvSpPr txBox="1"/>
          <p:nvPr/>
        </p:nvSpPr>
        <p:spPr>
          <a:xfrm>
            <a:off x="3299410" y="1146220"/>
            <a:ext cx="6809182" cy="5586145"/>
          </a:xfrm>
          <a:prstGeom prst="rect">
            <a:avLst/>
          </a:prstGeom>
          <a:noFill/>
        </p:spPr>
        <p:txBody>
          <a:bodyPr wrap="square" rtlCol="0">
            <a:spAutoFit/>
          </a:bodyPr>
          <a:lstStyle/>
          <a:p>
            <a:pPr algn="just"/>
            <a:r>
              <a:rPr lang="en-GB" sz="1700" dirty="0" smtClean="0"/>
              <a:t>Whilst additional interventions can be put in place to support a child who has special educational needs and disabilities, staff in school work comprehensively as a team to ensure that the child is always as fully included as is possible through the use of appropriate and suitable differentiation in whole class teaching.</a:t>
            </a:r>
          </a:p>
          <a:p>
            <a:pPr algn="just"/>
            <a:endParaRPr lang="en-GB" sz="1700" dirty="0"/>
          </a:p>
          <a:p>
            <a:pPr algn="just"/>
            <a:r>
              <a:rPr lang="en-GB" sz="1700" dirty="0" smtClean="0"/>
              <a:t>This appropriate and suitable differentiation in whole class teaching may take the form of:</a:t>
            </a:r>
          </a:p>
          <a:p>
            <a:pPr marL="285750" indent="-285750" algn="just">
              <a:buFont typeface="Arial" panose="020B0604020202020204" pitchFamily="34" charset="0"/>
              <a:buChar char="•"/>
            </a:pPr>
            <a:r>
              <a:rPr lang="en-GB" sz="1700" dirty="0" smtClean="0"/>
              <a:t>Questioning designed to engage, develop and elicit understanding;</a:t>
            </a:r>
          </a:p>
          <a:p>
            <a:pPr marL="285750" indent="-285750" algn="just">
              <a:buFont typeface="Arial" panose="020B0604020202020204" pitchFamily="34" charset="0"/>
              <a:buChar char="•"/>
            </a:pPr>
            <a:r>
              <a:rPr lang="en-GB" sz="1700" dirty="0" smtClean="0"/>
              <a:t>Supporting visuals, images and models throughout the curriculum;</a:t>
            </a:r>
          </a:p>
          <a:p>
            <a:pPr marL="285750" indent="-285750" algn="just">
              <a:buFont typeface="Arial" panose="020B0604020202020204" pitchFamily="34" charset="0"/>
              <a:buChar char="•"/>
            </a:pPr>
            <a:r>
              <a:rPr lang="en-GB" sz="1700" dirty="0" smtClean="0"/>
              <a:t>Using concrete resources to develop understanding and aid with the application of learning process;</a:t>
            </a:r>
          </a:p>
          <a:p>
            <a:pPr marL="285750" indent="-285750" algn="just">
              <a:buFont typeface="Arial" panose="020B0604020202020204" pitchFamily="34" charset="0"/>
              <a:buChar char="•"/>
            </a:pPr>
            <a:r>
              <a:rPr lang="en-GB" sz="1700" dirty="0" smtClean="0"/>
              <a:t>Ensuring all necessary communication supports and – where appropriate – all necessary technological devices are being used consistently;</a:t>
            </a:r>
          </a:p>
          <a:p>
            <a:pPr marL="285750" indent="-285750" algn="just">
              <a:buFont typeface="Arial" panose="020B0604020202020204" pitchFamily="34" charset="0"/>
              <a:buChar char="•"/>
            </a:pPr>
            <a:r>
              <a:rPr lang="en-GB" sz="1700" dirty="0" smtClean="0"/>
              <a:t>Giving attention to the seating arrangements for pupils with sensory or physical needs;</a:t>
            </a:r>
          </a:p>
          <a:p>
            <a:pPr marL="285750" indent="-285750" algn="just">
              <a:buFont typeface="Arial" panose="020B0604020202020204" pitchFamily="34" charset="0"/>
              <a:buChar char="•"/>
            </a:pPr>
            <a:r>
              <a:rPr lang="en-GB" sz="1700" dirty="0" smtClean="0"/>
              <a:t>Ensuring attention is paid to the level of processing required to access the learning content.</a:t>
            </a:r>
          </a:p>
          <a:p>
            <a:pPr marL="285750" indent="-285750" algn="just">
              <a:buFont typeface="Arial" panose="020B0604020202020204" pitchFamily="34" charset="0"/>
              <a:buChar char="•"/>
            </a:pPr>
            <a:r>
              <a:rPr lang="en-US" sz="1700" dirty="0" smtClean="0"/>
              <a:t>All curriculum </a:t>
            </a:r>
            <a:r>
              <a:rPr lang="en-US" sz="1700" dirty="0" err="1" smtClean="0"/>
              <a:t>co-ordinators</a:t>
            </a:r>
            <a:r>
              <a:rPr lang="en-US" sz="1700" dirty="0" smtClean="0"/>
              <a:t> support the delivery of the curriculum with a focus on how to appropriately support children with SEMH needs</a:t>
            </a:r>
            <a:endParaRPr lang="en-GB" sz="1700" dirty="0" smtClean="0"/>
          </a:p>
        </p:txBody>
      </p:sp>
      <p:sp>
        <p:nvSpPr>
          <p:cNvPr id="11" name="Shape 15"/>
          <p:cNvSpPr/>
          <p:nvPr/>
        </p:nvSpPr>
        <p:spPr>
          <a:xfrm>
            <a:off x="1176384" y="1792955"/>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pic>
        <p:nvPicPr>
          <p:cNvPr id="12" name="Picture 11"/>
          <p:cNvPicPr/>
          <p:nvPr/>
        </p:nvPicPr>
        <p:blipFill>
          <a:blip r:embed="rId3"/>
          <a:stretch>
            <a:fillRect/>
          </a:stretch>
        </p:blipFill>
        <p:spPr>
          <a:xfrm>
            <a:off x="772765" y="2708957"/>
            <a:ext cx="2526645" cy="2575102"/>
          </a:xfrm>
          <a:prstGeom prst="rect">
            <a:avLst/>
          </a:prstGeom>
        </p:spPr>
      </p:pic>
    </p:spTree>
    <p:extLst>
      <p:ext uri="{BB962C8B-B14F-4D97-AF65-F5344CB8AC3E}">
        <p14:creationId xmlns:p14="http://schemas.microsoft.com/office/powerpoint/2010/main" val="417988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1783156" y="1617018"/>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2730525" y="1171976"/>
            <a:ext cx="7611210" cy="55031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730525" y="444493"/>
            <a:ext cx="6576785" cy="400110"/>
          </a:xfrm>
          <a:prstGeom prst="rect">
            <a:avLst/>
          </a:prstGeom>
        </p:spPr>
        <p:txBody>
          <a:bodyPr wrap="square">
            <a:spAutoFit/>
          </a:bodyPr>
          <a:lstStyle/>
          <a:p>
            <a:pPr algn="ctr"/>
            <a:r>
              <a:rPr lang="en-GB" sz="2000" b="1" dirty="0"/>
              <a:t>What other agencies can school use to support my child? </a:t>
            </a:r>
            <a:endParaRPr lang="en-GB" sz="2000" dirty="0"/>
          </a:p>
        </p:txBody>
      </p:sp>
      <p:sp>
        <p:nvSpPr>
          <p:cNvPr id="5" name="TextBox 4"/>
          <p:cNvSpPr txBox="1"/>
          <p:nvPr/>
        </p:nvSpPr>
        <p:spPr>
          <a:xfrm>
            <a:off x="3475640" y="1171977"/>
            <a:ext cx="6866095" cy="4539704"/>
          </a:xfrm>
          <a:prstGeom prst="rect">
            <a:avLst/>
          </a:prstGeom>
          <a:noFill/>
        </p:spPr>
        <p:txBody>
          <a:bodyPr wrap="square" rtlCol="0">
            <a:spAutoFit/>
          </a:bodyPr>
          <a:lstStyle/>
          <a:p>
            <a:pPr algn="just"/>
            <a:r>
              <a:rPr lang="en-GB" sz="1700" dirty="0" smtClean="0"/>
              <a:t>For some children, school support may not be enough and, with your agreement, school will make the decision to increase the level of support provided. This external support might be from:</a:t>
            </a:r>
          </a:p>
          <a:p>
            <a:pPr marL="285750" indent="-285750" algn="just">
              <a:buFont typeface="Arial" panose="020B0604020202020204" pitchFamily="34" charset="0"/>
              <a:buChar char="•"/>
            </a:pPr>
            <a:r>
              <a:rPr lang="en-GB" sz="1700" dirty="0" smtClean="0"/>
              <a:t>Educational Psychology</a:t>
            </a:r>
          </a:p>
          <a:p>
            <a:pPr marL="285750" indent="-285750" algn="just">
              <a:buFont typeface="Arial" panose="020B0604020202020204" pitchFamily="34" charset="0"/>
              <a:buChar char="•"/>
            </a:pPr>
            <a:r>
              <a:rPr lang="en-GB" sz="1700" dirty="0" smtClean="0"/>
              <a:t>Speech and Language Therapy Services</a:t>
            </a:r>
          </a:p>
          <a:p>
            <a:pPr marL="285750" indent="-285750" algn="just">
              <a:buFont typeface="Arial" panose="020B0604020202020204" pitchFamily="34" charset="0"/>
              <a:buChar char="•"/>
            </a:pPr>
            <a:r>
              <a:rPr lang="en-GB" sz="1700" dirty="0" smtClean="0"/>
              <a:t>Occupational Health/Physiotherapy</a:t>
            </a:r>
          </a:p>
          <a:p>
            <a:pPr marL="285750" indent="-285750" algn="just">
              <a:buFont typeface="Arial" panose="020B0604020202020204" pitchFamily="34" charset="0"/>
              <a:buChar char="•"/>
            </a:pPr>
            <a:r>
              <a:rPr lang="en-GB" sz="1700" dirty="0" smtClean="0"/>
              <a:t>School Nursing Team or Health Visitors</a:t>
            </a:r>
          </a:p>
          <a:p>
            <a:pPr marL="285750" indent="-285750" algn="just">
              <a:buFont typeface="Arial" panose="020B0604020202020204" pitchFamily="34" charset="0"/>
              <a:buChar char="•"/>
            </a:pPr>
            <a:r>
              <a:rPr lang="en-GB" sz="1700" dirty="0" smtClean="0"/>
              <a:t>CAMHS</a:t>
            </a:r>
          </a:p>
          <a:p>
            <a:pPr marL="285750" indent="-285750" algn="just">
              <a:buFont typeface="Arial" panose="020B0604020202020204" pitchFamily="34" charset="0"/>
              <a:buChar char="•"/>
            </a:pPr>
            <a:r>
              <a:rPr lang="en-GB" sz="1700" dirty="0" smtClean="0"/>
              <a:t>SEN Support services which include: The Autism Team, The Cognition and Learning Team, The Specialist SEMH Support Team, The Physical and Medical Team, The Visual Impairment Team, The Hearing Impairment Team and The Multi-Sensory Team.</a:t>
            </a:r>
          </a:p>
          <a:p>
            <a:pPr marL="285750" indent="-285750" algn="just">
              <a:buFont typeface="Arial" panose="020B0604020202020204" pitchFamily="34" charset="0"/>
              <a:buChar char="•"/>
            </a:pPr>
            <a:endParaRPr lang="en-GB" sz="1700" dirty="0"/>
          </a:p>
          <a:p>
            <a:pPr algn="just"/>
            <a:r>
              <a:rPr lang="en-GB" sz="1700" dirty="0" smtClean="0"/>
              <a:t>Information about the Educational Support Services for children with SEND can be found </a:t>
            </a:r>
            <a:r>
              <a:rPr lang="en-GB" sz="1700" dirty="0"/>
              <a:t>at</a:t>
            </a:r>
            <a:r>
              <a:rPr lang="en-GB" sz="1700" dirty="0" smtClean="0"/>
              <a:t>: https</a:t>
            </a:r>
            <a:r>
              <a:rPr lang="en-GB" sz="1700" dirty="0"/>
              <a:t>://bso.bradford.gov.uk/content/special-educational-needs-and-disabilities/0-25-specialist-teaching-and-support-service-stass/0-25-specialist-teaching-and-support-service</a:t>
            </a:r>
            <a:endParaRPr lang="en-GB" sz="1700" dirty="0" smtClean="0"/>
          </a:p>
        </p:txBody>
      </p:sp>
      <p:sp>
        <p:nvSpPr>
          <p:cNvPr id="6" name="TextBox 5"/>
          <p:cNvSpPr txBox="1"/>
          <p:nvPr/>
        </p:nvSpPr>
        <p:spPr>
          <a:xfrm>
            <a:off x="2952615" y="5797956"/>
            <a:ext cx="7167029" cy="877163"/>
          </a:xfrm>
          <a:prstGeom prst="rect">
            <a:avLst/>
          </a:prstGeom>
          <a:noFill/>
        </p:spPr>
        <p:txBody>
          <a:bodyPr wrap="square" rtlCol="0">
            <a:spAutoFit/>
          </a:bodyPr>
          <a:lstStyle/>
          <a:p>
            <a:pPr algn="just"/>
            <a:r>
              <a:rPr lang="en-GB" sz="1700" dirty="0" smtClean="0"/>
              <a:t>This graduated support often means that your child makes expected levels of progress. We will then discuss with you whether to continue to monitor your child’s progress or decide they no longer need additional support at this time.</a:t>
            </a:r>
            <a:endParaRPr lang="en-GB" sz="1700" dirty="0"/>
          </a:p>
        </p:txBody>
      </p:sp>
      <p:pic>
        <p:nvPicPr>
          <p:cNvPr id="7" name="Picture 6"/>
          <p:cNvPicPr/>
          <p:nvPr/>
        </p:nvPicPr>
        <p:blipFill>
          <a:blip r:embed="rId2"/>
          <a:stretch>
            <a:fillRect/>
          </a:stretch>
        </p:blipFill>
        <p:spPr>
          <a:xfrm>
            <a:off x="1350509" y="2559968"/>
            <a:ext cx="2101029" cy="2323029"/>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242113" y="225929"/>
            <a:ext cx="1365986" cy="1353077"/>
          </a:xfrm>
          <a:prstGeom prst="rect">
            <a:avLst/>
          </a:prstGeom>
        </p:spPr>
      </p:pic>
      <p:pic>
        <p:nvPicPr>
          <p:cNvPr id="9" name="image1.jpeg"/>
          <p:cNvPicPr/>
          <p:nvPr/>
        </p:nvPicPr>
        <p:blipFill>
          <a:blip r:embed="rId3" cstate="print">
            <a:extLst>
              <a:ext uri="{28A0092B-C50C-407E-A947-70E740481C1C}">
                <a14:useLocalDpi xmlns:a14="http://schemas.microsoft.com/office/drawing/2010/main" val="0"/>
              </a:ext>
            </a:extLst>
          </a:blip>
          <a:stretch>
            <a:fillRect/>
          </a:stretch>
        </p:blipFill>
        <p:spPr>
          <a:xfrm>
            <a:off x="10537388" y="225928"/>
            <a:ext cx="1365986" cy="1353077"/>
          </a:xfrm>
          <a:prstGeom prst="rect">
            <a:avLst/>
          </a:prstGeom>
        </p:spPr>
      </p:pic>
    </p:spTree>
    <p:extLst>
      <p:ext uri="{BB962C8B-B14F-4D97-AF65-F5344CB8AC3E}">
        <p14:creationId xmlns:p14="http://schemas.microsoft.com/office/powerpoint/2010/main" val="690634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416327" y="1850585"/>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1608099" y="1423958"/>
            <a:ext cx="8929289" cy="5322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730525" y="444493"/>
            <a:ext cx="6576785" cy="707886"/>
          </a:xfrm>
          <a:prstGeom prst="rect">
            <a:avLst/>
          </a:prstGeom>
        </p:spPr>
        <p:txBody>
          <a:bodyPr wrap="square">
            <a:spAutoFit/>
          </a:bodyPr>
          <a:lstStyle/>
          <a:p>
            <a:pPr algn="ctr"/>
            <a:r>
              <a:rPr lang="en-GB" sz="2000" b="1" dirty="0"/>
              <a:t>What </a:t>
            </a:r>
            <a:r>
              <a:rPr lang="en-GB" sz="2000" b="1" dirty="0" smtClean="0"/>
              <a:t>specialist support is there in school to support my child?</a:t>
            </a:r>
            <a:endParaRPr lang="en-GB" sz="2000" dirty="0"/>
          </a:p>
        </p:txBody>
      </p:sp>
      <p:sp>
        <p:nvSpPr>
          <p:cNvPr id="5" name="TextBox 4"/>
          <p:cNvSpPr txBox="1"/>
          <p:nvPr/>
        </p:nvSpPr>
        <p:spPr>
          <a:xfrm>
            <a:off x="2508667" y="2037161"/>
            <a:ext cx="7911051" cy="4031873"/>
          </a:xfrm>
          <a:prstGeom prst="rect">
            <a:avLst/>
          </a:prstGeom>
          <a:noFill/>
        </p:spPr>
        <p:txBody>
          <a:bodyPr wrap="square" rtlCol="0">
            <a:spAutoFit/>
          </a:bodyPr>
          <a:lstStyle/>
          <a:p>
            <a:pPr algn="just"/>
            <a:r>
              <a:rPr lang="en-GB" sz="1600" dirty="0" smtClean="0"/>
              <a:t>Some children may need a higher level of specialist support which is already available in school.</a:t>
            </a:r>
          </a:p>
          <a:p>
            <a:pPr algn="just"/>
            <a:endParaRPr lang="en-GB" sz="1600" dirty="0"/>
          </a:p>
          <a:p>
            <a:pPr algn="just"/>
            <a:r>
              <a:rPr lang="en-GB" sz="1600" dirty="0" smtClean="0"/>
              <a:t>Peel Park Primary School commissions a Speech and Language Therapist for one full day per week who will support both the child and the parents or carers as well as school staff to ensure that any speech, language and communication needs are met as part of the child’s educational provision. Furthermore, we have also commissioned a Speech and Language Therapy Assistant for half a day per week to support the communication and language needs of our younger pupils in Early Years.</a:t>
            </a:r>
          </a:p>
          <a:p>
            <a:pPr algn="just"/>
            <a:endParaRPr lang="en-GB" sz="1600" dirty="0"/>
          </a:p>
          <a:p>
            <a:pPr algn="just"/>
            <a:r>
              <a:rPr lang="en-GB" sz="1600" dirty="0" smtClean="0"/>
              <a:t>Many staff have received training in: Lego Therapy, Colour Coding, Precision Teaching, Blank Level Questioning, Vocabulary Mind-Mapping, Theory of Mind, Identification of children with Social Communication Difficulties, Active Literacy, SCERTS planning for children with autism and Manual Handling Training for children with Physical Needs. Specific training will always be resourced for children where appropriate. For example: Supporting children with Hearing Impairment.</a:t>
            </a:r>
          </a:p>
        </p:txBody>
      </p:sp>
      <p:pic>
        <p:nvPicPr>
          <p:cNvPr id="7" name="Picture 6"/>
          <p:cNvPicPr/>
          <p:nvPr/>
        </p:nvPicPr>
        <p:blipFill>
          <a:blip r:embed="rId2"/>
          <a:stretch>
            <a:fillRect/>
          </a:stretch>
        </p:blipFill>
        <p:spPr>
          <a:xfrm>
            <a:off x="-16320" y="2793535"/>
            <a:ext cx="2524987" cy="2519126"/>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242113" y="225929"/>
            <a:ext cx="1365986" cy="1353077"/>
          </a:xfrm>
          <a:prstGeom prst="rect">
            <a:avLst/>
          </a:prstGeom>
        </p:spPr>
      </p:pic>
      <p:pic>
        <p:nvPicPr>
          <p:cNvPr id="9" name="image1.jpeg"/>
          <p:cNvPicPr/>
          <p:nvPr/>
        </p:nvPicPr>
        <p:blipFill>
          <a:blip r:embed="rId3" cstate="print">
            <a:extLst>
              <a:ext uri="{28A0092B-C50C-407E-A947-70E740481C1C}">
                <a14:useLocalDpi xmlns:a14="http://schemas.microsoft.com/office/drawing/2010/main" val="0"/>
              </a:ext>
            </a:extLst>
          </a:blip>
          <a:stretch>
            <a:fillRect/>
          </a:stretch>
        </p:blipFill>
        <p:spPr>
          <a:xfrm>
            <a:off x="10537388" y="225928"/>
            <a:ext cx="1365986" cy="1353077"/>
          </a:xfrm>
          <a:prstGeom prst="rect">
            <a:avLst/>
          </a:prstGeom>
        </p:spPr>
      </p:pic>
    </p:spTree>
    <p:extLst>
      <p:ext uri="{BB962C8B-B14F-4D97-AF65-F5344CB8AC3E}">
        <p14:creationId xmlns:p14="http://schemas.microsoft.com/office/powerpoint/2010/main" val="249135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1646736" y="1685794"/>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2594104" y="1184856"/>
            <a:ext cx="7773389" cy="552240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644952" y="542390"/>
            <a:ext cx="5965370" cy="400110"/>
          </a:xfrm>
          <a:prstGeom prst="rect">
            <a:avLst/>
          </a:prstGeom>
        </p:spPr>
        <p:txBody>
          <a:bodyPr wrap="square">
            <a:spAutoFit/>
          </a:bodyPr>
          <a:lstStyle/>
          <a:p>
            <a:r>
              <a:rPr lang="en-GB" sz="2000" b="1" dirty="0"/>
              <a:t>What Policies support my child with SEND? </a:t>
            </a:r>
            <a:endParaRPr lang="en-GB" sz="2000" dirty="0"/>
          </a:p>
        </p:txBody>
      </p:sp>
      <p:sp>
        <p:nvSpPr>
          <p:cNvPr id="5" name="TextBox 4"/>
          <p:cNvSpPr txBox="1"/>
          <p:nvPr/>
        </p:nvSpPr>
        <p:spPr>
          <a:xfrm>
            <a:off x="3903546" y="1275007"/>
            <a:ext cx="6306762" cy="5432256"/>
          </a:xfrm>
          <a:prstGeom prst="rect">
            <a:avLst/>
          </a:prstGeom>
          <a:noFill/>
        </p:spPr>
        <p:txBody>
          <a:bodyPr wrap="square" rtlCol="0">
            <a:spAutoFit/>
          </a:bodyPr>
          <a:lstStyle/>
          <a:p>
            <a:pPr algn="just"/>
            <a:r>
              <a:rPr lang="en-GB" dirty="0" smtClean="0"/>
              <a:t>These  policies have been written to further support your child within school. They are available to read either on the school website or copies can be requested from the school office:</a:t>
            </a:r>
          </a:p>
          <a:p>
            <a:pPr algn="just"/>
            <a:endParaRPr lang="en-GB" dirty="0"/>
          </a:p>
          <a:p>
            <a:pPr algn="just">
              <a:spcBef>
                <a:spcPts val="600"/>
              </a:spcBef>
              <a:spcAft>
                <a:spcPts val="600"/>
              </a:spcAft>
            </a:pPr>
            <a:r>
              <a:rPr lang="en-GB" dirty="0" smtClean="0"/>
              <a:t>Special Educational Needs</a:t>
            </a:r>
          </a:p>
          <a:p>
            <a:pPr algn="just">
              <a:spcBef>
                <a:spcPts val="600"/>
              </a:spcBef>
              <a:spcAft>
                <a:spcPts val="600"/>
              </a:spcAft>
            </a:pPr>
            <a:r>
              <a:rPr lang="en-GB" dirty="0" smtClean="0"/>
              <a:t>Behaviour</a:t>
            </a:r>
            <a:endParaRPr lang="en-GB" dirty="0"/>
          </a:p>
          <a:p>
            <a:pPr algn="just">
              <a:spcBef>
                <a:spcPts val="600"/>
              </a:spcBef>
              <a:spcAft>
                <a:spcPts val="600"/>
              </a:spcAft>
            </a:pPr>
            <a:r>
              <a:rPr lang="en-GB" dirty="0" smtClean="0"/>
              <a:t>Teaching and Learning</a:t>
            </a:r>
            <a:endParaRPr lang="en-GB" dirty="0"/>
          </a:p>
          <a:p>
            <a:pPr algn="just">
              <a:spcBef>
                <a:spcPts val="600"/>
              </a:spcBef>
              <a:spcAft>
                <a:spcPts val="600"/>
              </a:spcAft>
            </a:pPr>
            <a:r>
              <a:rPr lang="en-GB" dirty="0" smtClean="0"/>
              <a:t>Safeguarding/Child Protection</a:t>
            </a:r>
          </a:p>
          <a:p>
            <a:pPr algn="just">
              <a:spcBef>
                <a:spcPts val="600"/>
              </a:spcBef>
              <a:spcAft>
                <a:spcPts val="600"/>
              </a:spcAft>
            </a:pPr>
            <a:r>
              <a:rPr lang="en-GB" dirty="0" smtClean="0"/>
              <a:t>Health and Safety</a:t>
            </a:r>
          </a:p>
          <a:p>
            <a:pPr algn="just">
              <a:spcBef>
                <a:spcPts val="600"/>
              </a:spcBef>
              <a:spcAft>
                <a:spcPts val="600"/>
              </a:spcAft>
            </a:pPr>
            <a:r>
              <a:rPr lang="en-GB" dirty="0" smtClean="0"/>
              <a:t>Accessibility Plan</a:t>
            </a:r>
          </a:p>
          <a:p>
            <a:pPr algn="just">
              <a:spcBef>
                <a:spcPts val="600"/>
              </a:spcBef>
              <a:spcAft>
                <a:spcPts val="600"/>
              </a:spcAft>
            </a:pPr>
            <a:r>
              <a:rPr lang="en-GB" dirty="0" smtClean="0"/>
              <a:t>Assessment and Marking Policy</a:t>
            </a:r>
          </a:p>
          <a:p>
            <a:pPr algn="just">
              <a:spcBef>
                <a:spcPts val="600"/>
              </a:spcBef>
              <a:spcAft>
                <a:spcPts val="600"/>
              </a:spcAft>
            </a:pPr>
            <a:r>
              <a:rPr lang="en-GB" dirty="0" smtClean="0"/>
              <a:t>Personal Hygiene/ Intimate Care Policy</a:t>
            </a:r>
          </a:p>
          <a:p>
            <a:pPr algn="just">
              <a:spcBef>
                <a:spcPts val="600"/>
              </a:spcBef>
              <a:spcAft>
                <a:spcPts val="600"/>
              </a:spcAft>
            </a:pPr>
            <a:r>
              <a:rPr lang="en-GB" dirty="0" smtClean="0"/>
              <a:t>Medical Conditions Policy</a:t>
            </a:r>
          </a:p>
          <a:p>
            <a:pPr algn="just">
              <a:spcBef>
                <a:spcPts val="600"/>
              </a:spcBef>
              <a:spcAft>
                <a:spcPts val="600"/>
              </a:spcAft>
            </a:pPr>
            <a:r>
              <a:rPr lang="en-GB" dirty="0" smtClean="0"/>
              <a:t>Anti-Bullying Policy</a:t>
            </a:r>
            <a:endParaRPr lang="en-GB" dirty="0"/>
          </a:p>
        </p:txBody>
      </p:sp>
      <p:pic>
        <p:nvPicPr>
          <p:cNvPr id="6" name="Picture 5"/>
          <p:cNvPicPr/>
          <p:nvPr/>
        </p:nvPicPr>
        <p:blipFill>
          <a:blip r:embed="rId2"/>
          <a:stretch>
            <a:fillRect/>
          </a:stretch>
        </p:blipFill>
        <p:spPr>
          <a:xfrm>
            <a:off x="1288117" y="2618633"/>
            <a:ext cx="2481646" cy="2558265"/>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Tree>
    <p:extLst>
      <p:ext uri="{BB962C8B-B14F-4D97-AF65-F5344CB8AC3E}">
        <p14:creationId xmlns:p14="http://schemas.microsoft.com/office/powerpoint/2010/main" val="2864172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1050201" y="1660036"/>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1957589" y="1466976"/>
            <a:ext cx="8397025"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992616" y="582197"/>
            <a:ext cx="6431642" cy="400110"/>
          </a:xfrm>
          <a:prstGeom prst="rect">
            <a:avLst/>
          </a:prstGeom>
        </p:spPr>
        <p:txBody>
          <a:bodyPr wrap="square">
            <a:spAutoFit/>
          </a:bodyPr>
          <a:lstStyle/>
          <a:p>
            <a:r>
              <a:rPr lang="en-GB" sz="2000" b="1" dirty="0"/>
              <a:t>How does the school environment meet my child’s needs? </a:t>
            </a:r>
            <a:endParaRPr lang="en-GB" sz="2000" dirty="0"/>
          </a:p>
        </p:txBody>
      </p:sp>
      <p:sp>
        <p:nvSpPr>
          <p:cNvPr id="5" name="TextBox 4"/>
          <p:cNvSpPr txBox="1"/>
          <p:nvPr/>
        </p:nvSpPr>
        <p:spPr>
          <a:xfrm>
            <a:off x="2643958" y="1575712"/>
            <a:ext cx="7710656" cy="5016758"/>
          </a:xfrm>
          <a:prstGeom prst="rect">
            <a:avLst/>
          </a:prstGeom>
          <a:noFill/>
        </p:spPr>
        <p:txBody>
          <a:bodyPr wrap="square" rtlCol="0">
            <a:spAutoFit/>
          </a:bodyPr>
          <a:lstStyle/>
          <a:p>
            <a:pPr algn="just"/>
            <a:r>
              <a:rPr lang="en-GB" sz="1600" b="1" u="sng" dirty="0" smtClean="0"/>
              <a:t>Curriculum</a:t>
            </a:r>
          </a:p>
          <a:p>
            <a:pPr algn="just"/>
            <a:r>
              <a:rPr lang="en-GB" sz="1600" dirty="0" smtClean="0"/>
              <a:t>Our curriculum is designed to meet the needs of all children in school. All elements of the curriculum include a ‘hook’ to entice and motivate the children into the unit. Enquiry-based learning as well as opportunities for exploration and application make the curriculum rich and rewarding. All children are able to access the curriculum given their current starting point.</a:t>
            </a:r>
          </a:p>
          <a:p>
            <a:pPr algn="just"/>
            <a:endParaRPr lang="en-GB" sz="1600" dirty="0"/>
          </a:p>
          <a:p>
            <a:pPr algn="just"/>
            <a:r>
              <a:rPr lang="en-GB" sz="1600" dirty="0"/>
              <a:t>In order to become motivated, successful and lifelong learners, we believe that children need to have fun, engage in first-hand experiences and have a love for learning</a:t>
            </a:r>
            <a:r>
              <a:rPr lang="en-GB" sz="1600" dirty="0" smtClean="0"/>
              <a:t>.</a:t>
            </a:r>
            <a:endParaRPr lang="en-GB" sz="1600" dirty="0"/>
          </a:p>
          <a:p>
            <a:pPr algn="just"/>
            <a:r>
              <a:rPr lang="en-GB" sz="1600" dirty="0" smtClean="0"/>
              <a:t>The school will consider appropriate differentiation of resources, but will also consider the strategies which are needed to ensure that a child is able to fully access the curriculum.</a:t>
            </a:r>
            <a:endParaRPr lang="en-GB" sz="1600" dirty="0"/>
          </a:p>
          <a:p>
            <a:pPr algn="just"/>
            <a:endParaRPr lang="en-GB" sz="1600" b="1" u="sng" dirty="0" smtClean="0"/>
          </a:p>
          <a:p>
            <a:pPr algn="just"/>
            <a:r>
              <a:rPr lang="en-GB" sz="1600" b="1" u="sng" dirty="0" smtClean="0"/>
              <a:t>Access</a:t>
            </a:r>
          </a:p>
          <a:p>
            <a:pPr algn="just"/>
            <a:r>
              <a:rPr lang="en-GB" sz="1600" dirty="0" smtClean="0"/>
              <a:t>Peel Park Primary School is a three-form-entry primary school (reducing to two-form in September 2023) which is fully accessible to all, regardless of disabilities. The school has widened corridors to facilitate access as well as a hygiene suite on the upper and lower floors and several disabled access toilets on both floors. A lift provides access between the ground and the first floor.</a:t>
            </a:r>
          </a:p>
          <a:p>
            <a:pPr algn="just"/>
            <a:r>
              <a:rPr lang="en-GB" sz="1600" dirty="0" smtClean="0"/>
              <a:t>Disabled parking is provided at the front of school. Risk assessments and PEEPs may need to be implemented for children with sensory or physical needs.</a:t>
            </a:r>
          </a:p>
        </p:txBody>
      </p:sp>
      <p:pic>
        <p:nvPicPr>
          <p:cNvPr id="7" name="image1.jpeg"/>
          <p:cNvPicPr/>
          <p:nvPr/>
        </p:nvPicPr>
        <p:blipFill>
          <a:blip r:embed="rId2" cstate="print">
            <a:extLst>
              <a:ext uri="{28A0092B-C50C-407E-A947-70E740481C1C}">
                <a14:useLocalDpi xmlns:a14="http://schemas.microsoft.com/office/drawing/2010/main" val="0"/>
              </a:ext>
            </a:extLst>
          </a:blip>
          <a:stretch>
            <a:fillRect/>
          </a:stretch>
        </p:blipFill>
        <p:spPr>
          <a:xfrm>
            <a:off x="203477" y="288792"/>
            <a:ext cx="1365986" cy="1353077"/>
          </a:xfrm>
          <a:prstGeom prst="rect">
            <a:avLst/>
          </a:prstGeom>
        </p:spPr>
      </p:pic>
      <p:pic>
        <p:nvPicPr>
          <p:cNvPr id="8" name="image1.jpeg"/>
          <p:cNvPicPr/>
          <p:nvPr/>
        </p:nvPicPr>
        <p:blipFill>
          <a:blip r:embed="rId2" cstate="print">
            <a:extLst>
              <a:ext uri="{28A0092B-C50C-407E-A947-70E740481C1C}">
                <a14:useLocalDpi xmlns:a14="http://schemas.microsoft.com/office/drawing/2010/main" val="0"/>
              </a:ext>
            </a:extLst>
          </a:blip>
          <a:stretch>
            <a:fillRect/>
          </a:stretch>
        </p:blipFill>
        <p:spPr>
          <a:xfrm>
            <a:off x="10498752" y="288791"/>
            <a:ext cx="1365986" cy="1353077"/>
          </a:xfrm>
          <a:prstGeom prst="rect">
            <a:avLst/>
          </a:prstGeom>
        </p:spPr>
      </p:pic>
      <p:pic>
        <p:nvPicPr>
          <p:cNvPr id="9" name="Picture 8"/>
          <p:cNvPicPr/>
          <p:nvPr/>
        </p:nvPicPr>
        <p:blipFill>
          <a:blip r:embed="rId3"/>
          <a:stretch>
            <a:fillRect/>
          </a:stretch>
        </p:blipFill>
        <p:spPr>
          <a:xfrm>
            <a:off x="291952" y="2715591"/>
            <a:ext cx="2423886" cy="2575102"/>
          </a:xfrm>
          <a:prstGeom prst="rect">
            <a:avLst/>
          </a:prstGeom>
        </p:spPr>
      </p:pic>
    </p:spTree>
    <p:extLst>
      <p:ext uri="{BB962C8B-B14F-4D97-AF65-F5344CB8AC3E}">
        <p14:creationId xmlns:p14="http://schemas.microsoft.com/office/powerpoint/2010/main" val="4006461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2066491" y="1634279"/>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3067044" y="1441219"/>
            <a:ext cx="6956528"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858958" y="389720"/>
            <a:ext cx="7164614" cy="400110"/>
          </a:xfrm>
          <a:prstGeom prst="rect">
            <a:avLst/>
          </a:prstGeom>
        </p:spPr>
        <p:txBody>
          <a:bodyPr wrap="square">
            <a:spAutoFit/>
          </a:bodyPr>
          <a:lstStyle/>
          <a:p>
            <a:pPr algn="ctr"/>
            <a:r>
              <a:rPr lang="en-GB" sz="2000" b="1" dirty="0"/>
              <a:t>How will my child be included in activities outside the classroom?</a:t>
            </a:r>
            <a:endParaRPr lang="en-GB" sz="2000" dirty="0"/>
          </a:p>
        </p:txBody>
      </p:sp>
      <p:sp>
        <p:nvSpPr>
          <p:cNvPr id="5" name="TextBox 4"/>
          <p:cNvSpPr txBox="1"/>
          <p:nvPr/>
        </p:nvSpPr>
        <p:spPr>
          <a:xfrm>
            <a:off x="4323302" y="2058941"/>
            <a:ext cx="5451929" cy="3693319"/>
          </a:xfrm>
          <a:prstGeom prst="rect">
            <a:avLst/>
          </a:prstGeom>
          <a:noFill/>
        </p:spPr>
        <p:txBody>
          <a:bodyPr wrap="square" rtlCol="0">
            <a:spAutoFit/>
          </a:bodyPr>
          <a:lstStyle/>
          <a:p>
            <a:pPr algn="just"/>
            <a:r>
              <a:rPr lang="en-GB" dirty="0" smtClean="0"/>
              <a:t>Wherever possible, your child will be included in every aspect of school life. You will be consulted about how the school can organise events and facilitate access to locations other than the school site. School will ensure staffing ratios for special events and visits are appropriate to ensure children with SEND can take as full a part in an activity as possible; so they are safe and so that they are fully included.</a:t>
            </a:r>
          </a:p>
          <a:p>
            <a:pPr algn="just"/>
            <a:endParaRPr lang="en-GB" dirty="0"/>
          </a:p>
          <a:p>
            <a:pPr algn="just"/>
            <a:r>
              <a:rPr lang="en-GB" dirty="0" smtClean="0"/>
              <a:t>After school clubs are available</a:t>
            </a:r>
            <a:r>
              <a:rPr lang="en-GB" dirty="0"/>
              <a:t> </a:t>
            </a:r>
            <a:r>
              <a:rPr lang="en-GB" dirty="0" smtClean="0"/>
              <a:t>for all children in school. Any necessary measures needed to allow a child to participate will be taken by school staff after liaison with parents and carers.</a:t>
            </a:r>
            <a:endParaRPr lang="en-GB" dirty="0"/>
          </a:p>
        </p:txBody>
      </p:sp>
      <p:pic>
        <p:nvPicPr>
          <p:cNvPr id="6" name="Picture 5"/>
          <p:cNvPicPr/>
          <p:nvPr/>
        </p:nvPicPr>
        <p:blipFill>
          <a:blip r:embed="rId2"/>
          <a:stretch>
            <a:fillRect/>
          </a:stretch>
        </p:blipFill>
        <p:spPr>
          <a:xfrm>
            <a:off x="1765632" y="2550281"/>
            <a:ext cx="2423886" cy="2575102"/>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203477" y="288792"/>
            <a:ext cx="1365986" cy="1353077"/>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10498752" y="288791"/>
            <a:ext cx="1365986" cy="1353077"/>
          </a:xfrm>
          <a:prstGeom prst="rect">
            <a:avLst/>
          </a:prstGeom>
        </p:spPr>
      </p:pic>
    </p:spTree>
    <p:extLst>
      <p:ext uri="{BB962C8B-B14F-4D97-AF65-F5344CB8AC3E}">
        <p14:creationId xmlns:p14="http://schemas.microsoft.com/office/powerpoint/2010/main" val="425873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5575" y="1542451"/>
            <a:ext cx="8872782"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12323" y="2494378"/>
            <a:ext cx="2907436" cy="29267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84984" y="396629"/>
            <a:ext cx="7208157" cy="707886"/>
          </a:xfrm>
          <a:prstGeom prst="rect">
            <a:avLst/>
          </a:prstGeom>
        </p:spPr>
        <p:txBody>
          <a:bodyPr wrap="square">
            <a:spAutoFit/>
          </a:bodyPr>
          <a:lstStyle/>
          <a:p>
            <a:pPr algn="ctr"/>
            <a:r>
              <a:rPr lang="en-GB" sz="2000" b="1" dirty="0"/>
              <a:t>How will my child’s learning needs be assessed and their progress monitored? </a:t>
            </a:r>
            <a:endParaRPr lang="en-GB" sz="2000" dirty="0"/>
          </a:p>
        </p:txBody>
      </p:sp>
      <p:sp>
        <p:nvSpPr>
          <p:cNvPr id="6" name="TextBox 5"/>
          <p:cNvSpPr txBox="1"/>
          <p:nvPr/>
        </p:nvSpPr>
        <p:spPr>
          <a:xfrm>
            <a:off x="2919759" y="1576183"/>
            <a:ext cx="7502553" cy="5062924"/>
          </a:xfrm>
          <a:prstGeom prst="rect">
            <a:avLst/>
          </a:prstGeom>
          <a:noFill/>
        </p:spPr>
        <p:txBody>
          <a:bodyPr wrap="square" rtlCol="0">
            <a:spAutoFit/>
          </a:bodyPr>
          <a:lstStyle/>
          <a:p>
            <a:pPr algn="just"/>
            <a:r>
              <a:rPr lang="en-GB" sz="1500" dirty="0" smtClean="0"/>
              <a:t>The assessment and review of pupils with SEN is a continuous process throughout the year. Both the progress and attainment of pupils with SEND is evaluated by the </a:t>
            </a:r>
            <a:r>
              <a:rPr lang="en-GB" sz="1500" dirty="0" err="1" smtClean="0"/>
              <a:t>SENDCo</a:t>
            </a:r>
            <a:r>
              <a:rPr lang="en-GB" sz="1500" dirty="0" smtClean="0"/>
              <a:t> in conjunction with the class teacher, Phase Leaders and the Deputy </a:t>
            </a:r>
            <a:r>
              <a:rPr lang="en-GB" sz="1500" dirty="0" err="1" smtClean="0"/>
              <a:t>Headteacher</a:t>
            </a:r>
            <a:r>
              <a:rPr lang="en-GB" sz="1500" dirty="0" smtClean="0"/>
              <a:t> responsible for assessment. Children are assessed against the National Curriculum objectives implemented in September 2014. Progress and attainment are measured through the whole school data system as well as through the use of B Squared targets for children at SEN Support and those with an EHCP. Early Years children with SEND are assessed through the Early Years Development Journal. This monitoring allows for an evaluation of effective and appropriate provision and can lead to additional assessments being made where needed. Your child’s progress and attainment will also be monitored through the use of the individual learning plans on a termly basis.</a:t>
            </a:r>
          </a:p>
          <a:p>
            <a:pPr algn="just"/>
            <a:endParaRPr lang="en-GB" sz="800" dirty="0" smtClean="0"/>
          </a:p>
          <a:p>
            <a:pPr algn="just"/>
            <a:r>
              <a:rPr lang="en-GB" sz="1500" dirty="0"/>
              <a:t>You will be invited to parent consultation evenings </a:t>
            </a:r>
            <a:r>
              <a:rPr lang="en-GB" sz="1500" dirty="0" smtClean="0"/>
              <a:t>twice a </a:t>
            </a:r>
            <a:r>
              <a:rPr lang="en-GB" sz="1500" dirty="0"/>
              <a:t>year. You can also request additional meetings with the class teacher and/or SENCO and other professionals. </a:t>
            </a:r>
            <a:r>
              <a:rPr lang="en-GB" sz="1500" dirty="0" smtClean="0"/>
              <a:t>The parents of all children will </a:t>
            </a:r>
            <a:r>
              <a:rPr lang="en-GB" sz="1500" dirty="0"/>
              <a:t>receive a written report once a year. </a:t>
            </a:r>
            <a:endParaRPr lang="en-GB" sz="1500" dirty="0" smtClean="0"/>
          </a:p>
          <a:p>
            <a:pPr algn="just"/>
            <a:endParaRPr lang="en-GB" sz="1500" dirty="0"/>
          </a:p>
          <a:p>
            <a:pPr algn="just"/>
            <a:r>
              <a:rPr lang="en-GB" sz="1500" dirty="0" smtClean="0"/>
              <a:t>If </a:t>
            </a:r>
            <a:r>
              <a:rPr lang="en-GB" sz="1500" dirty="0"/>
              <a:t>your child receives additional funding due to their special educational need, a formal </a:t>
            </a:r>
            <a:r>
              <a:rPr lang="en-GB" sz="1500" dirty="0" smtClean="0"/>
              <a:t>annual review </a:t>
            </a:r>
            <a:r>
              <a:rPr lang="en-GB" sz="1500" dirty="0"/>
              <a:t>will be </a:t>
            </a:r>
            <a:r>
              <a:rPr lang="en-GB" sz="1500" dirty="0" smtClean="0"/>
              <a:t>held at </a:t>
            </a:r>
            <a:r>
              <a:rPr lang="en-GB" sz="1500" dirty="0"/>
              <a:t>which reports from all professionals involved with your child will be shared and discussed. Both you and your child will have an opportunity to make a similar contribution</a:t>
            </a:r>
            <a:r>
              <a:rPr lang="en-GB" sz="1500" dirty="0" smtClean="0"/>
              <a:t>.</a:t>
            </a:r>
          </a:p>
          <a:p>
            <a:pPr algn="just"/>
            <a:r>
              <a:rPr lang="en-GB" sz="1500" dirty="0"/>
              <a:t>All children will be given the opportunity to </a:t>
            </a:r>
            <a:r>
              <a:rPr lang="en-GB" sz="1500" dirty="0" smtClean="0"/>
              <a:t>make </a:t>
            </a:r>
            <a:r>
              <a:rPr lang="en-GB" sz="1500" dirty="0"/>
              <a:t>a </a:t>
            </a:r>
            <a:r>
              <a:rPr lang="en-GB" sz="1500" dirty="0" smtClean="0"/>
              <a:t>contribution </a:t>
            </a:r>
            <a:r>
              <a:rPr lang="en-GB" sz="1500" dirty="0"/>
              <a:t>to the review. They are </a:t>
            </a:r>
            <a:r>
              <a:rPr lang="en-GB" sz="1500" dirty="0" smtClean="0"/>
              <a:t>always – where possible - </a:t>
            </a:r>
            <a:r>
              <a:rPr lang="en-GB" sz="1500" dirty="0"/>
              <a:t>included in the target setting process</a:t>
            </a:r>
            <a:r>
              <a:rPr lang="en-GB" sz="1500" dirty="0" smtClean="0"/>
              <a:t>.</a:t>
            </a:r>
            <a:endParaRPr lang="en-GB" sz="1500" dirty="0"/>
          </a:p>
        </p:txBody>
      </p:sp>
      <p:grpSp>
        <p:nvGrpSpPr>
          <p:cNvPr id="7" name="Group 6"/>
          <p:cNvGrpSpPr/>
          <p:nvPr/>
        </p:nvGrpSpPr>
        <p:grpSpPr>
          <a:xfrm>
            <a:off x="0" y="2494378"/>
            <a:ext cx="2948787" cy="2948709"/>
            <a:chOff x="760075" y="1853045"/>
            <a:chExt cx="2948787" cy="2948709"/>
          </a:xfrm>
        </p:grpSpPr>
        <p:grpSp>
          <p:nvGrpSpPr>
            <p:cNvPr id="8" name="Group 7"/>
            <p:cNvGrpSpPr/>
            <p:nvPr/>
          </p:nvGrpSpPr>
          <p:grpSpPr>
            <a:xfrm>
              <a:off x="1728144" y="2001655"/>
              <a:ext cx="1059543" cy="441903"/>
              <a:chOff x="1509486" y="2235200"/>
              <a:chExt cx="1262743" cy="441903"/>
            </a:xfrm>
          </p:grpSpPr>
          <p:sp>
            <p:nvSpPr>
              <p:cNvPr id="23" name="Flowchart: Alternate Process 22"/>
              <p:cNvSpPr/>
              <p:nvPr/>
            </p:nvSpPr>
            <p:spPr>
              <a:xfrm>
                <a:off x="1509486" y="2235200"/>
                <a:ext cx="1262743" cy="4419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553029" y="2278743"/>
                <a:ext cx="1175659" cy="369332"/>
              </a:xfrm>
              <a:prstGeom prst="rect">
                <a:avLst/>
              </a:prstGeom>
              <a:noFill/>
            </p:spPr>
            <p:txBody>
              <a:bodyPr wrap="square" rtlCol="0">
                <a:spAutoFit/>
              </a:bodyPr>
              <a:lstStyle/>
              <a:p>
                <a:pPr algn="ctr"/>
                <a:r>
                  <a:rPr lang="en-GB" dirty="0" smtClean="0"/>
                  <a:t>ASSESS</a:t>
                </a:r>
                <a:endParaRPr lang="en-GB" dirty="0"/>
              </a:p>
            </p:txBody>
          </p:sp>
        </p:grpSp>
        <p:grpSp>
          <p:nvGrpSpPr>
            <p:cNvPr id="9" name="Group 8"/>
            <p:cNvGrpSpPr/>
            <p:nvPr/>
          </p:nvGrpSpPr>
          <p:grpSpPr>
            <a:xfrm>
              <a:off x="1728144" y="4150163"/>
              <a:ext cx="1012648" cy="441903"/>
              <a:chOff x="1637356" y="2206172"/>
              <a:chExt cx="1262743" cy="441903"/>
            </a:xfrm>
          </p:grpSpPr>
          <p:sp>
            <p:nvSpPr>
              <p:cNvPr id="21" name="Flowchart: Alternate Process 20"/>
              <p:cNvSpPr/>
              <p:nvPr/>
            </p:nvSpPr>
            <p:spPr>
              <a:xfrm>
                <a:off x="1637356" y="2206172"/>
                <a:ext cx="1262743" cy="4419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710134" y="2249715"/>
                <a:ext cx="1175658" cy="369332"/>
              </a:xfrm>
              <a:prstGeom prst="rect">
                <a:avLst/>
              </a:prstGeom>
              <a:noFill/>
            </p:spPr>
            <p:txBody>
              <a:bodyPr wrap="square" rtlCol="0">
                <a:spAutoFit/>
              </a:bodyPr>
              <a:lstStyle/>
              <a:p>
                <a:pPr algn="ctr"/>
                <a:r>
                  <a:rPr lang="en-GB" dirty="0" smtClean="0"/>
                  <a:t>DO</a:t>
                </a:r>
                <a:endParaRPr lang="en-GB" dirty="0"/>
              </a:p>
            </p:txBody>
          </p:sp>
        </p:grpSp>
        <p:grpSp>
          <p:nvGrpSpPr>
            <p:cNvPr id="10" name="Group 9"/>
            <p:cNvGrpSpPr/>
            <p:nvPr/>
          </p:nvGrpSpPr>
          <p:grpSpPr>
            <a:xfrm>
              <a:off x="863600" y="3012423"/>
              <a:ext cx="1052287" cy="689874"/>
              <a:chOff x="1509486" y="2235200"/>
              <a:chExt cx="1262743" cy="689874"/>
            </a:xfrm>
          </p:grpSpPr>
          <p:sp>
            <p:nvSpPr>
              <p:cNvPr id="19" name="Flowchart: Alternate Process 18"/>
              <p:cNvSpPr/>
              <p:nvPr/>
            </p:nvSpPr>
            <p:spPr>
              <a:xfrm>
                <a:off x="1509486" y="2235200"/>
                <a:ext cx="1262743" cy="4419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553029" y="2278743"/>
                <a:ext cx="1175658" cy="646331"/>
              </a:xfrm>
              <a:prstGeom prst="rect">
                <a:avLst/>
              </a:prstGeom>
              <a:noFill/>
            </p:spPr>
            <p:txBody>
              <a:bodyPr wrap="square" rtlCol="0">
                <a:spAutoFit/>
              </a:bodyPr>
              <a:lstStyle/>
              <a:p>
                <a:pPr algn="ctr"/>
                <a:r>
                  <a:rPr lang="en-GB" dirty="0" smtClean="0"/>
                  <a:t>REVIEW</a:t>
                </a:r>
                <a:endParaRPr lang="en-GB" dirty="0"/>
              </a:p>
            </p:txBody>
          </p:sp>
        </p:grpSp>
        <p:grpSp>
          <p:nvGrpSpPr>
            <p:cNvPr id="11" name="Group 10"/>
            <p:cNvGrpSpPr/>
            <p:nvPr/>
          </p:nvGrpSpPr>
          <p:grpSpPr>
            <a:xfrm>
              <a:off x="2648607" y="3024409"/>
              <a:ext cx="962281" cy="441903"/>
              <a:chOff x="1509486" y="2235200"/>
              <a:chExt cx="1262743" cy="441903"/>
            </a:xfrm>
          </p:grpSpPr>
          <p:sp>
            <p:nvSpPr>
              <p:cNvPr id="17" name="Flowchart: Alternate Process 16"/>
              <p:cNvSpPr/>
              <p:nvPr/>
            </p:nvSpPr>
            <p:spPr>
              <a:xfrm>
                <a:off x="1509486" y="2235200"/>
                <a:ext cx="1262743" cy="4419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553029" y="2278743"/>
                <a:ext cx="1175658" cy="369332"/>
              </a:xfrm>
              <a:prstGeom prst="rect">
                <a:avLst/>
              </a:prstGeom>
              <a:noFill/>
            </p:spPr>
            <p:txBody>
              <a:bodyPr wrap="square" rtlCol="0">
                <a:spAutoFit/>
              </a:bodyPr>
              <a:lstStyle/>
              <a:p>
                <a:pPr algn="ctr"/>
                <a:r>
                  <a:rPr lang="en-GB" dirty="0" smtClean="0"/>
                  <a:t>PLAN</a:t>
                </a:r>
                <a:endParaRPr lang="en-GB" dirty="0"/>
              </a:p>
            </p:txBody>
          </p:sp>
        </p:grpSp>
        <p:sp>
          <p:nvSpPr>
            <p:cNvPr id="12" name="Down Arrow 11"/>
            <p:cNvSpPr/>
            <p:nvPr/>
          </p:nvSpPr>
          <p:spPr>
            <a:xfrm rot="19158106">
              <a:off x="2904449" y="2345354"/>
              <a:ext cx="493486" cy="6098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8468537">
              <a:off x="1083562" y="3614710"/>
              <a:ext cx="493486" cy="6098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3237050">
              <a:off x="1117610" y="2282448"/>
              <a:ext cx="493486" cy="6098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rot="2537491">
              <a:off x="2858596" y="3693591"/>
              <a:ext cx="493486" cy="6098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34"/>
            <p:cNvSpPr/>
            <p:nvPr/>
          </p:nvSpPr>
          <p:spPr>
            <a:xfrm>
              <a:off x="760075" y="1853045"/>
              <a:ext cx="2948787" cy="2948709"/>
            </a:xfrm>
            <a:custGeom>
              <a:avLst/>
              <a:gdLst/>
              <a:ahLst/>
              <a:cxnLst/>
              <a:rect l="0" t="0" r="0" b="0"/>
              <a:pathLst>
                <a:path w="2948940" h="2948940">
                  <a:moveTo>
                    <a:pt x="0" y="1474470"/>
                  </a:moveTo>
                  <a:cubicBezTo>
                    <a:pt x="0" y="660146"/>
                    <a:pt x="660146" y="0"/>
                    <a:pt x="1474470" y="0"/>
                  </a:cubicBezTo>
                  <a:cubicBezTo>
                    <a:pt x="2288794" y="0"/>
                    <a:pt x="2948940" y="660146"/>
                    <a:pt x="2948940" y="1474470"/>
                  </a:cubicBezTo>
                  <a:cubicBezTo>
                    <a:pt x="2948940" y="2288794"/>
                    <a:pt x="2288794" y="2948940"/>
                    <a:pt x="1474470" y="2948940"/>
                  </a:cubicBezTo>
                  <a:cubicBezTo>
                    <a:pt x="660146" y="2948940"/>
                    <a:pt x="0" y="2288794"/>
                    <a:pt x="0" y="1474470"/>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grpSp>
      <p:pic>
        <p:nvPicPr>
          <p:cNvPr id="25" name="image1.jpeg"/>
          <p:cNvPicPr/>
          <p:nvPr/>
        </p:nvPicPr>
        <p:blipFill>
          <a:blip r:embed="rId2" cstate="print">
            <a:extLst>
              <a:ext uri="{28A0092B-C50C-407E-A947-70E740481C1C}">
                <a14:useLocalDpi xmlns:a14="http://schemas.microsoft.com/office/drawing/2010/main" val="0"/>
              </a:ext>
            </a:extLst>
          </a:blip>
          <a:stretch>
            <a:fillRect/>
          </a:stretch>
        </p:blipFill>
        <p:spPr>
          <a:xfrm>
            <a:off x="193082" y="189375"/>
            <a:ext cx="1365986" cy="1353077"/>
          </a:xfrm>
          <a:prstGeom prst="rect">
            <a:avLst/>
          </a:prstGeom>
        </p:spPr>
      </p:pic>
      <p:pic>
        <p:nvPicPr>
          <p:cNvPr id="26" name="image1.jpeg"/>
          <p:cNvPicPr/>
          <p:nvPr/>
        </p:nvPicPr>
        <p:blipFill>
          <a:blip r:embed="rId2" cstate="print">
            <a:extLst>
              <a:ext uri="{28A0092B-C50C-407E-A947-70E740481C1C}">
                <a14:useLocalDpi xmlns:a14="http://schemas.microsoft.com/office/drawing/2010/main" val="0"/>
              </a:ext>
            </a:extLst>
          </a:blip>
          <a:stretch>
            <a:fillRect/>
          </a:stretch>
        </p:blipFill>
        <p:spPr>
          <a:xfrm>
            <a:off x="10488357" y="189374"/>
            <a:ext cx="1365986" cy="1353077"/>
          </a:xfrm>
          <a:prstGeom prst="rect">
            <a:avLst/>
          </a:prstGeom>
        </p:spPr>
      </p:pic>
    </p:spTree>
    <p:extLst>
      <p:ext uri="{BB962C8B-B14F-4D97-AF65-F5344CB8AC3E}">
        <p14:creationId xmlns:p14="http://schemas.microsoft.com/office/powerpoint/2010/main" val="89794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975319" y="1768823"/>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1880316" y="1466977"/>
            <a:ext cx="8448540"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400254" y="411220"/>
            <a:ext cx="5241471" cy="707886"/>
          </a:xfrm>
          <a:prstGeom prst="rect">
            <a:avLst/>
          </a:prstGeom>
        </p:spPr>
        <p:txBody>
          <a:bodyPr wrap="square">
            <a:spAutoFit/>
          </a:bodyPr>
          <a:lstStyle/>
          <a:p>
            <a:pPr algn="ctr"/>
            <a:r>
              <a:rPr lang="en-GB" sz="2000" b="1" dirty="0"/>
              <a:t>How are the school’s resources/funding allocated and matched to children’s needs? </a:t>
            </a:r>
            <a:endParaRPr lang="en-GB" sz="2000" dirty="0"/>
          </a:p>
        </p:txBody>
      </p:sp>
      <p:sp>
        <p:nvSpPr>
          <p:cNvPr id="5" name="TextBox 4"/>
          <p:cNvSpPr txBox="1"/>
          <p:nvPr/>
        </p:nvSpPr>
        <p:spPr>
          <a:xfrm>
            <a:off x="3107193" y="1768823"/>
            <a:ext cx="6920156" cy="4493538"/>
          </a:xfrm>
          <a:prstGeom prst="rect">
            <a:avLst/>
          </a:prstGeom>
          <a:noFill/>
        </p:spPr>
        <p:txBody>
          <a:bodyPr wrap="square" rtlCol="0">
            <a:spAutoFit/>
          </a:bodyPr>
          <a:lstStyle/>
          <a:p>
            <a:pPr algn="just"/>
            <a:r>
              <a:rPr lang="en-GB" sz="1500" dirty="0"/>
              <a:t>The school spends the money it receives wisely to ensure everyone can succeed. </a:t>
            </a:r>
            <a:r>
              <a:rPr lang="en-GB" sz="1500" dirty="0" smtClean="0"/>
              <a:t>Occasionally, some classes may have an additional adult – a Learning Support Assistant – who may be involved in enabling smaller groupings and additional resourcing within the classroom. Some children, with an EHCP, may need a much higher level of personalised support in the form of 1-1 or small group support. </a:t>
            </a:r>
            <a:r>
              <a:rPr lang="en-GB" sz="1500" dirty="0"/>
              <a:t>The </a:t>
            </a:r>
            <a:r>
              <a:rPr lang="en-GB" sz="1500" dirty="0" err="1" smtClean="0"/>
              <a:t>SENDCo</a:t>
            </a:r>
            <a:r>
              <a:rPr lang="en-GB" sz="1500" dirty="0" smtClean="0"/>
              <a:t>, Headteacher </a:t>
            </a:r>
            <a:r>
              <a:rPr lang="en-GB" sz="1500" dirty="0"/>
              <a:t>and class teacher will discuss what will best support your child. Parents are often involved in these decisions. Some money is spent on additional resources e.g. </a:t>
            </a:r>
            <a:r>
              <a:rPr lang="en-GB" sz="1500" dirty="0" smtClean="0"/>
              <a:t>specific technology supports, sloping </a:t>
            </a:r>
            <a:r>
              <a:rPr lang="en-GB" sz="1500" dirty="0"/>
              <a:t>desk tops, </a:t>
            </a:r>
            <a:r>
              <a:rPr lang="en-GB" sz="1500" dirty="0" smtClean="0"/>
              <a:t>laptops and changing equipment</a:t>
            </a:r>
            <a:r>
              <a:rPr lang="en-GB" sz="1500" dirty="0"/>
              <a:t>.</a:t>
            </a:r>
            <a:endParaRPr lang="en-GB" sz="1500" dirty="0" smtClean="0"/>
          </a:p>
          <a:p>
            <a:pPr algn="just"/>
            <a:endParaRPr lang="en-GB" sz="800" dirty="0"/>
          </a:p>
          <a:p>
            <a:pPr algn="just"/>
            <a:r>
              <a:rPr lang="en-GB" sz="1500" dirty="0"/>
              <a:t>The school is funded on a notional formula per pupil. Schools are expected to </a:t>
            </a:r>
            <a:r>
              <a:rPr lang="en-GB" sz="1500" dirty="0" smtClean="0"/>
              <a:t>fund the </a:t>
            </a:r>
            <a:r>
              <a:rPr lang="en-GB" sz="1500" dirty="0"/>
              <a:t>first £</a:t>
            </a:r>
            <a:r>
              <a:rPr lang="en-GB" sz="1500" dirty="0" smtClean="0"/>
              <a:t>6,000 of a child’s additional provision </a:t>
            </a:r>
            <a:r>
              <a:rPr lang="en-GB" sz="1500" dirty="0"/>
              <a:t>from within the school’s </a:t>
            </a:r>
            <a:r>
              <a:rPr lang="en-GB" sz="1500" dirty="0" smtClean="0"/>
              <a:t>Element 2 budget. The level of funding, up to £6,000, will vary according to the child’s needs. The </a:t>
            </a:r>
            <a:r>
              <a:rPr lang="en-GB" sz="1500" dirty="0"/>
              <a:t>school can apply for </a:t>
            </a:r>
            <a:r>
              <a:rPr lang="en-GB" sz="1500" dirty="0" smtClean="0"/>
              <a:t>additional funding, </a:t>
            </a:r>
            <a:r>
              <a:rPr lang="en-GB" sz="1500" dirty="0"/>
              <a:t>based on strict criteria, if it is felt that a child’s needs are above that which can be provided through the notional budget</a:t>
            </a:r>
            <a:r>
              <a:rPr lang="en-GB" sz="1500" dirty="0" smtClean="0"/>
              <a:t>. This funding is only accessed through an EHCP.  </a:t>
            </a:r>
            <a:r>
              <a:rPr lang="en-GB" sz="1500" dirty="0"/>
              <a:t>The school uses the funds to put appropriate support in place to meet the specific needs of a child</a:t>
            </a:r>
            <a:r>
              <a:rPr lang="en-GB" sz="1500" dirty="0" smtClean="0"/>
              <a:t>.</a:t>
            </a:r>
          </a:p>
          <a:p>
            <a:pPr algn="just"/>
            <a:endParaRPr lang="en-GB" sz="800" dirty="0" smtClean="0"/>
          </a:p>
          <a:p>
            <a:pPr algn="just"/>
            <a:r>
              <a:rPr lang="en-GB" sz="1500" dirty="0"/>
              <a:t>The school is committed to supporting parents whose child has a personal budget and we will work together to ensure the funding is used appropriately to best meet the needs of your child</a:t>
            </a:r>
            <a:r>
              <a:rPr lang="en-GB" sz="1500" dirty="0" smtClean="0"/>
              <a:t>.</a:t>
            </a:r>
            <a:endParaRPr lang="en-GB" sz="1500" dirty="0"/>
          </a:p>
        </p:txBody>
      </p:sp>
      <p:pic>
        <p:nvPicPr>
          <p:cNvPr id="6" name="Picture 5"/>
          <p:cNvPicPr/>
          <p:nvPr/>
        </p:nvPicPr>
        <p:blipFill>
          <a:blip r:embed="rId2"/>
          <a:stretch>
            <a:fillRect/>
          </a:stretch>
        </p:blipFill>
        <p:spPr>
          <a:xfrm>
            <a:off x="542673" y="2684825"/>
            <a:ext cx="2564520" cy="2575102"/>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193082" y="189375"/>
            <a:ext cx="1365986" cy="1353077"/>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10488357" y="189374"/>
            <a:ext cx="1365986" cy="1353077"/>
          </a:xfrm>
          <a:prstGeom prst="rect">
            <a:avLst/>
          </a:prstGeom>
        </p:spPr>
      </p:pic>
    </p:spTree>
    <p:extLst>
      <p:ext uri="{BB962C8B-B14F-4D97-AF65-F5344CB8AC3E}">
        <p14:creationId xmlns:p14="http://schemas.microsoft.com/office/powerpoint/2010/main" val="2910430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948118" y="1735510"/>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1895487" y="1542451"/>
            <a:ext cx="8472006"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647962" y="578952"/>
            <a:ext cx="6997700" cy="707886"/>
          </a:xfrm>
          <a:prstGeom prst="rect">
            <a:avLst/>
          </a:prstGeom>
        </p:spPr>
        <p:txBody>
          <a:bodyPr wrap="square">
            <a:spAutoFit/>
          </a:bodyPr>
          <a:lstStyle/>
          <a:p>
            <a:pPr algn="ctr"/>
            <a:r>
              <a:rPr lang="en-GB" sz="2000" b="1" dirty="0"/>
              <a:t>What support do we have for you as a parent of a child with SEND? </a:t>
            </a:r>
            <a:endParaRPr lang="en-GB" sz="2000" dirty="0"/>
          </a:p>
        </p:txBody>
      </p:sp>
      <p:sp>
        <p:nvSpPr>
          <p:cNvPr id="5" name="TextBox 4"/>
          <p:cNvSpPr txBox="1"/>
          <p:nvPr/>
        </p:nvSpPr>
        <p:spPr>
          <a:xfrm>
            <a:off x="3071145" y="1777986"/>
            <a:ext cx="7000021" cy="4601260"/>
          </a:xfrm>
          <a:prstGeom prst="rect">
            <a:avLst/>
          </a:prstGeom>
          <a:noFill/>
        </p:spPr>
        <p:txBody>
          <a:bodyPr wrap="square" rtlCol="0">
            <a:spAutoFit/>
          </a:bodyPr>
          <a:lstStyle/>
          <a:p>
            <a:pPr algn="just"/>
            <a:r>
              <a:rPr lang="en-GB" sz="1500" dirty="0"/>
              <a:t>As a parent you can arrange to meet the class teacher before or after school by phoning the </a:t>
            </a:r>
            <a:r>
              <a:rPr lang="en-GB" sz="1500" dirty="0" smtClean="0"/>
              <a:t>office where </a:t>
            </a:r>
            <a:r>
              <a:rPr lang="en-GB" sz="1500" dirty="0"/>
              <a:t>we will be happy to discuss your child's progress and any concerns you may have.  Teachers are happy to share successful strategies used in school which can be used by parents at </a:t>
            </a:r>
            <a:r>
              <a:rPr lang="en-GB" sz="1500" dirty="0" smtClean="0"/>
              <a:t>home. Mrs Hunt is </a:t>
            </a:r>
            <a:r>
              <a:rPr lang="en-GB" sz="1500" dirty="0"/>
              <a:t>also </a:t>
            </a:r>
            <a:r>
              <a:rPr lang="en-GB" sz="1500" dirty="0" smtClean="0"/>
              <a:t>available </a:t>
            </a:r>
            <a:r>
              <a:rPr lang="en-GB" sz="1500" dirty="0"/>
              <a:t>to help answer any  further questions you may have about your child's needs</a:t>
            </a:r>
            <a:r>
              <a:rPr lang="en-GB" sz="1500" dirty="0" smtClean="0"/>
              <a:t>.</a:t>
            </a:r>
          </a:p>
          <a:p>
            <a:pPr algn="just"/>
            <a:endParaRPr lang="en-GB" sz="800" dirty="0"/>
          </a:p>
          <a:p>
            <a:pPr algn="just"/>
            <a:r>
              <a:rPr lang="en-GB" sz="1500" dirty="0"/>
              <a:t>Within </a:t>
            </a:r>
            <a:r>
              <a:rPr lang="en-GB" sz="1500" dirty="0" smtClean="0"/>
              <a:t>school, we can </a:t>
            </a:r>
            <a:r>
              <a:rPr lang="en-GB" sz="1500" dirty="0"/>
              <a:t>offer you a range of support to help meet your child's needs both in school and at </a:t>
            </a:r>
            <a:r>
              <a:rPr lang="en-GB" sz="1500" dirty="0" smtClean="0"/>
              <a:t>home:</a:t>
            </a:r>
          </a:p>
          <a:p>
            <a:pPr marL="285750" indent="-285750" algn="just">
              <a:buFont typeface="Arial" panose="020B0604020202020204" pitchFamily="34" charset="0"/>
              <a:buChar char="•"/>
            </a:pPr>
            <a:r>
              <a:rPr lang="en-GB" sz="1500" dirty="0" smtClean="0"/>
              <a:t>All </a:t>
            </a:r>
            <a:r>
              <a:rPr lang="en-GB" sz="1500" dirty="0"/>
              <a:t>information from outside agencies will be shared with you personally or through written reports.</a:t>
            </a:r>
          </a:p>
          <a:p>
            <a:pPr marL="285750" indent="-285750" algn="just">
              <a:buFont typeface="Arial" panose="020B0604020202020204" pitchFamily="34" charset="0"/>
              <a:buChar char="•"/>
            </a:pPr>
            <a:r>
              <a:rPr lang="en-GB" sz="1500" dirty="0"/>
              <a:t>Class </a:t>
            </a:r>
            <a:r>
              <a:rPr lang="en-GB" sz="1500" dirty="0" smtClean="0"/>
              <a:t>teachers or the </a:t>
            </a:r>
            <a:r>
              <a:rPr lang="en-GB" sz="1500" dirty="0" err="1" smtClean="0"/>
              <a:t>SENDCo</a:t>
            </a:r>
            <a:r>
              <a:rPr lang="en-GB" sz="1500" dirty="0" smtClean="0"/>
              <a:t> </a:t>
            </a:r>
            <a:r>
              <a:rPr lang="en-GB" sz="1500" dirty="0"/>
              <a:t>will share </a:t>
            </a:r>
            <a:r>
              <a:rPr lang="en-GB" sz="1500" dirty="0" smtClean="0"/>
              <a:t>Individual Learning Plans with </a:t>
            </a:r>
            <a:r>
              <a:rPr lang="en-GB" sz="1500" dirty="0"/>
              <a:t>you on a termly basis </a:t>
            </a:r>
            <a:r>
              <a:rPr lang="en-GB" sz="1500" dirty="0" smtClean="0"/>
              <a:t>and </a:t>
            </a:r>
            <a:r>
              <a:rPr lang="en-GB" sz="1500" dirty="0"/>
              <a:t>discuss the progress made towards individual targets.</a:t>
            </a:r>
          </a:p>
          <a:p>
            <a:pPr marL="285750" indent="-285750" algn="just">
              <a:buFont typeface="Arial" panose="020B0604020202020204" pitchFamily="34" charset="0"/>
              <a:buChar char="•"/>
            </a:pPr>
            <a:r>
              <a:rPr lang="en-GB" sz="1500" dirty="0"/>
              <a:t>Sometimes </a:t>
            </a:r>
            <a:r>
              <a:rPr lang="en-GB" sz="1500" dirty="0" smtClean="0"/>
              <a:t>many </a:t>
            </a:r>
            <a:r>
              <a:rPr lang="en-GB" sz="1500" dirty="0"/>
              <a:t>agencies are involved in supporting your </a:t>
            </a:r>
            <a:r>
              <a:rPr lang="en-GB" sz="1500" dirty="0" smtClean="0"/>
              <a:t>child </a:t>
            </a:r>
            <a:r>
              <a:rPr lang="en-GB" sz="1500" dirty="0"/>
              <a:t>and to help </a:t>
            </a:r>
            <a:r>
              <a:rPr lang="en-GB" sz="1500" dirty="0" smtClean="0"/>
              <a:t>manage </a:t>
            </a:r>
            <a:r>
              <a:rPr lang="en-GB" sz="1500" dirty="0"/>
              <a:t>and </a:t>
            </a:r>
            <a:r>
              <a:rPr lang="en-GB" sz="1500" dirty="0" smtClean="0"/>
              <a:t>co-ordinate </a:t>
            </a:r>
            <a:r>
              <a:rPr lang="en-GB" sz="1500" dirty="0"/>
              <a:t>all these </a:t>
            </a:r>
            <a:r>
              <a:rPr lang="en-GB" sz="1500" dirty="0" smtClean="0"/>
              <a:t>people, a meeting around the child may be scheduled where all involved can discuss and address the needs of the child.</a:t>
            </a:r>
          </a:p>
          <a:p>
            <a:pPr marL="285750" indent="-285750" algn="just">
              <a:buFont typeface="Arial" panose="020B0604020202020204" pitchFamily="34" charset="0"/>
              <a:buChar char="•"/>
            </a:pPr>
            <a:endParaRPr lang="en-GB" sz="1500" dirty="0"/>
          </a:p>
          <a:p>
            <a:pPr algn="just"/>
            <a:r>
              <a:rPr lang="en-GB" sz="1500" dirty="0" smtClean="0"/>
              <a:t>The school also holds ‘Meet the Teacher’ meetings every year. </a:t>
            </a:r>
          </a:p>
          <a:p>
            <a:pPr algn="just"/>
            <a:endParaRPr lang="en-GB" sz="1500" dirty="0"/>
          </a:p>
          <a:p>
            <a:pPr algn="just"/>
            <a:r>
              <a:rPr lang="en-GB" sz="1500" dirty="0"/>
              <a:t>If you </a:t>
            </a:r>
            <a:r>
              <a:rPr lang="en-GB" sz="1500" dirty="0" smtClean="0"/>
              <a:t>would like more </a:t>
            </a:r>
            <a:r>
              <a:rPr lang="en-GB" sz="1500" dirty="0"/>
              <a:t>information about the </a:t>
            </a:r>
            <a:r>
              <a:rPr lang="en-GB" sz="1500" dirty="0" smtClean="0"/>
              <a:t>Bradford Local Authority Offer</a:t>
            </a:r>
            <a:r>
              <a:rPr lang="en-GB" sz="1500" dirty="0"/>
              <a:t>, please visit the authority website </a:t>
            </a:r>
            <a:r>
              <a:rPr lang="en-GB" sz="1500" dirty="0" smtClean="0"/>
              <a:t>https://localoffer.Bradford.gov.uk</a:t>
            </a:r>
            <a:endParaRPr lang="en-GB" sz="1500" dirty="0"/>
          </a:p>
        </p:txBody>
      </p:sp>
      <p:pic>
        <p:nvPicPr>
          <p:cNvPr id="6" name="Picture 5"/>
          <p:cNvPicPr/>
          <p:nvPr/>
        </p:nvPicPr>
        <p:blipFill>
          <a:blip r:embed="rId2"/>
          <a:stretch>
            <a:fillRect/>
          </a:stretch>
        </p:blipFill>
        <p:spPr>
          <a:xfrm>
            <a:off x="595564" y="2651512"/>
            <a:ext cx="2475581" cy="2575102"/>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193082" y="189375"/>
            <a:ext cx="1365986" cy="1353077"/>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10488357" y="189374"/>
            <a:ext cx="1365986" cy="1353077"/>
          </a:xfrm>
          <a:prstGeom prst="rect">
            <a:avLst/>
          </a:prstGeom>
        </p:spPr>
      </p:pic>
    </p:spTree>
    <p:extLst>
      <p:ext uri="{BB962C8B-B14F-4D97-AF65-F5344CB8AC3E}">
        <p14:creationId xmlns:p14="http://schemas.microsoft.com/office/powerpoint/2010/main" val="244771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1781691" y="1921744"/>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3091133" y="1647281"/>
            <a:ext cx="6956528" cy="50723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018208" y="1904846"/>
            <a:ext cx="6029453" cy="4524315"/>
          </a:xfrm>
          <a:prstGeom prst="rect">
            <a:avLst/>
          </a:prstGeom>
          <a:noFill/>
        </p:spPr>
        <p:txBody>
          <a:bodyPr wrap="square" rtlCol="0">
            <a:spAutoFit/>
          </a:bodyPr>
          <a:lstStyle/>
          <a:p>
            <a:r>
              <a:rPr lang="en-GB" sz="1600" dirty="0" smtClean="0"/>
              <a:t>Peel Park Primary School is a fully inclusive school and we aim to ensure that every child has his or her needs recognised and met through varied and flexible provision throughout the curriculum.</a:t>
            </a:r>
          </a:p>
          <a:p>
            <a:endParaRPr lang="en-GB" sz="1600" dirty="0"/>
          </a:p>
          <a:p>
            <a:r>
              <a:rPr lang="en-GB" sz="1600" dirty="0" smtClean="0"/>
              <a:t>The high quality provision implemented allows every child to fulfil their potential: personally, socially, emotionally and academically in all areas of the curriculum.</a:t>
            </a:r>
          </a:p>
          <a:p>
            <a:endParaRPr lang="en-GB" sz="1600" dirty="0"/>
          </a:p>
          <a:p>
            <a:r>
              <a:rPr lang="en-GB" sz="1600" dirty="0" smtClean="0"/>
              <a:t>The school follows the SEN Code of Practice (January 2015) and the Graduated Response of:</a:t>
            </a:r>
          </a:p>
          <a:p>
            <a:pPr marL="285750" indent="-285750">
              <a:buFont typeface="Arial" panose="020B0604020202020204" pitchFamily="34" charset="0"/>
              <a:buChar char="•"/>
            </a:pPr>
            <a:r>
              <a:rPr lang="en-GB" sz="1600" dirty="0" smtClean="0"/>
              <a:t>Assess</a:t>
            </a:r>
          </a:p>
          <a:p>
            <a:pPr marL="285750" indent="-285750">
              <a:buFont typeface="Arial" panose="020B0604020202020204" pitchFamily="34" charset="0"/>
              <a:buChar char="•"/>
            </a:pPr>
            <a:r>
              <a:rPr lang="en-GB" sz="1600" dirty="0" smtClean="0"/>
              <a:t>Plan</a:t>
            </a:r>
          </a:p>
          <a:p>
            <a:pPr marL="285750" indent="-285750">
              <a:buFont typeface="Arial" panose="020B0604020202020204" pitchFamily="34" charset="0"/>
              <a:buChar char="•"/>
            </a:pPr>
            <a:r>
              <a:rPr lang="en-GB" sz="1600" dirty="0" smtClean="0"/>
              <a:t>Do</a:t>
            </a:r>
          </a:p>
          <a:p>
            <a:pPr marL="285750" indent="-285750">
              <a:buFont typeface="Arial" panose="020B0604020202020204" pitchFamily="34" charset="0"/>
              <a:buChar char="•"/>
            </a:pPr>
            <a:r>
              <a:rPr lang="en-GB" sz="1600" dirty="0" smtClean="0"/>
              <a:t>Review.</a:t>
            </a:r>
          </a:p>
          <a:p>
            <a:pPr marL="285750" indent="-285750">
              <a:buFont typeface="Arial" panose="020B0604020202020204" pitchFamily="34" charset="0"/>
              <a:buChar char="•"/>
            </a:pPr>
            <a:endParaRPr lang="en-GB" sz="1600" dirty="0"/>
          </a:p>
          <a:p>
            <a:r>
              <a:rPr lang="en-GB" sz="1600" dirty="0" smtClean="0"/>
              <a:t>The school will support pupils with special educational needs and disabilities as well as their parents and guardians throughout their stay in mainstream education and during transition to a different setting.</a:t>
            </a:r>
          </a:p>
        </p:txBody>
      </p:sp>
      <p:pic>
        <p:nvPicPr>
          <p:cNvPr id="5" name="Picture 4"/>
          <p:cNvPicPr/>
          <p:nvPr/>
        </p:nvPicPr>
        <p:blipFill>
          <a:blip r:embed="rId2"/>
          <a:stretch>
            <a:fillRect/>
          </a:stretch>
        </p:blipFill>
        <p:spPr>
          <a:xfrm>
            <a:off x="1378072" y="2837746"/>
            <a:ext cx="2526645" cy="2575102"/>
          </a:xfrm>
          <a:prstGeom prst="rect">
            <a:avLst/>
          </a:prstGeom>
        </p:spPr>
      </p:pic>
      <p:pic>
        <p:nvPicPr>
          <p:cNvPr id="6" name="image1.jpeg"/>
          <p:cNvPicPr/>
          <p:nvPr/>
        </p:nvPicPr>
        <p:blipFill>
          <a:blip r:embed="rId3" cstate="print">
            <a:extLst>
              <a:ext uri="{28A0092B-C50C-407E-A947-70E740481C1C}">
                <a14:useLocalDpi xmlns:a14="http://schemas.microsoft.com/office/drawing/2010/main" val="0"/>
              </a:ext>
            </a:extLst>
          </a:blip>
          <a:stretch>
            <a:fillRect/>
          </a:stretch>
        </p:blipFill>
        <p:spPr>
          <a:xfrm>
            <a:off x="10186750" y="129697"/>
            <a:ext cx="1520146" cy="1651411"/>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551206" y="129697"/>
            <a:ext cx="1520146" cy="1651411"/>
          </a:xfrm>
          <a:prstGeom prst="rect">
            <a:avLst/>
          </a:prstGeom>
        </p:spPr>
      </p:pic>
      <p:sp>
        <p:nvSpPr>
          <p:cNvPr id="8" name="Rectangle 7"/>
          <p:cNvSpPr/>
          <p:nvPr/>
        </p:nvSpPr>
        <p:spPr>
          <a:xfrm>
            <a:off x="2071352" y="230205"/>
            <a:ext cx="8115398" cy="1276440"/>
          </a:xfrm>
          <a:prstGeom prst="rect">
            <a:avLst/>
          </a:prstGeom>
        </p:spPr>
        <p:txBody>
          <a:bodyPr wrap="square">
            <a:spAutoFit/>
          </a:bodyPr>
          <a:lstStyle/>
          <a:p>
            <a:pPr marL="1163320" marR="831850" indent="-6350" algn="ctr">
              <a:lnSpc>
                <a:spcPct val="107000"/>
              </a:lnSpc>
              <a:spcAft>
                <a:spcPts val="1445"/>
              </a:spcAft>
            </a:pPr>
            <a:r>
              <a:rPr lang="en-GB" sz="24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Peel Park Primary School’s SEND Core Offer </a:t>
            </a:r>
            <a:endParaRPr lang="en-GB" sz="2400" u="sng"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571500" marR="108585" indent="-6350" algn="ctr">
              <a:lnSpc>
                <a:spcPct val="110000"/>
              </a:lnSpc>
              <a:spcAft>
                <a:spcPts val="2935"/>
              </a:spcAft>
            </a:pP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Welcome to our Special Educational Needs and Disability (SEND) information pages.</a:t>
            </a:r>
            <a:r>
              <a:rPr lang="en-GB" dirty="0" smtClean="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GB"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9806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948118" y="1735510"/>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1895487" y="1542451"/>
            <a:ext cx="8742462"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647962" y="578952"/>
            <a:ext cx="6997700" cy="707886"/>
          </a:xfrm>
          <a:prstGeom prst="rect">
            <a:avLst/>
          </a:prstGeom>
        </p:spPr>
        <p:txBody>
          <a:bodyPr wrap="square">
            <a:spAutoFit/>
          </a:bodyPr>
          <a:lstStyle/>
          <a:p>
            <a:pPr algn="ctr"/>
            <a:r>
              <a:rPr lang="en-GB" sz="2000" b="1" dirty="0"/>
              <a:t>What support do we have </a:t>
            </a:r>
            <a:r>
              <a:rPr lang="en-GB" sz="2000" b="1" dirty="0" smtClean="0"/>
              <a:t>for children who have SEND and who are looked after by the Local Authority</a:t>
            </a:r>
            <a:endParaRPr lang="en-GB" sz="2000" dirty="0"/>
          </a:p>
        </p:txBody>
      </p:sp>
      <p:sp>
        <p:nvSpPr>
          <p:cNvPr id="5" name="TextBox 4"/>
          <p:cNvSpPr txBox="1"/>
          <p:nvPr/>
        </p:nvSpPr>
        <p:spPr>
          <a:xfrm>
            <a:off x="3071145" y="1632417"/>
            <a:ext cx="7296348" cy="5016758"/>
          </a:xfrm>
          <a:prstGeom prst="rect">
            <a:avLst/>
          </a:prstGeom>
          <a:noFill/>
        </p:spPr>
        <p:txBody>
          <a:bodyPr wrap="square" rtlCol="0">
            <a:spAutoFit/>
          </a:bodyPr>
          <a:lstStyle/>
          <a:p>
            <a:pPr algn="just"/>
            <a:r>
              <a:rPr lang="en-GB" sz="1600" dirty="0" smtClean="0"/>
              <a:t>All children, who are looked after by the Local Authority, will have a Personal Education Plan (a PEP) in place which is a statutory tool used to prioritise the  education of the young person, track progress and  support the young person to achieve and be aspirational.</a:t>
            </a:r>
          </a:p>
          <a:p>
            <a:pPr algn="just"/>
            <a:endParaRPr lang="en-GB" sz="1600" dirty="0"/>
          </a:p>
          <a:p>
            <a:pPr algn="just"/>
            <a:r>
              <a:rPr lang="en-GB" sz="1600" dirty="0" smtClean="0"/>
              <a:t>Where a child, who is looked after by the local authority, has special educational needs and/or a disability, a comprehensive team involving the Designated Lead for Safeguarding, the </a:t>
            </a:r>
            <a:r>
              <a:rPr lang="en-GB" sz="1600" dirty="0" err="1" smtClean="0"/>
              <a:t>SENDCo</a:t>
            </a:r>
            <a:r>
              <a:rPr lang="en-GB" sz="1600" dirty="0" smtClean="0"/>
              <a:t>, the class teacher and other relevant members of staff involved with the child will work together with the child, the parents and the local authority to ensure that additional planning in the form of a school learning plan is implemented. This planning will support and be supported by the PEP.</a:t>
            </a:r>
          </a:p>
          <a:p>
            <a:pPr algn="just"/>
            <a:endParaRPr lang="en-GB" sz="1600" dirty="0"/>
          </a:p>
          <a:p>
            <a:pPr algn="just"/>
            <a:r>
              <a:rPr lang="en-GB" sz="1600" dirty="0" smtClean="0"/>
              <a:t>This planning will be reviewed termly and the child, the parents and the local authority are invited to contribute to the progress made against the outcomes on the plan as well as to future target setting.</a:t>
            </a:r>
          </a:p>
          <a:p>
            <a:pPr algn="just"/>
            <a:endParaRPr lang="en-GB" sz="1600" dirty="0"/>
          </a:p>
          <a:p>
            <a:pPr algn="just"/>
            <a:r>
              <a:rPr lang="en-GB" sz="1600" dirty="0" smtClean="0"/>
              <a:t>Where a child, who is looked after by the local authority, may need to have an EHCP to support him/her in education, then permission and advice will be sought from all agencies involved with the child. The EHCP process of application for an EHCA and Annual Reviews will be shared with parents and the local authority.</a:t>
            </a:r>
            <a:endParaRPr lang="en-GB" sz="1600" dirty="0"/>
          </a:p>
        </p:txBody>
      </p:sp>
      <p:pic>
        <p:nvPicPr>
          <p:cNvPr id="6" name="Picture 5"/>
          <p:cNvPicPr/>
          <p:nvPr/>
        </p:nvPicPr>
        <p:blipFill>
          <a:blip r:embed="rId2"/>
          <a:stretch>
            <a:fillRect/>
          </a:stretch>
        </p:blipFill>
        <p:spPr>
          <a:xfrm>
            <a:off x="595564" y="2651512"/>
            <a:ext cx="2475581" cy="2575102"/>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193082" y="189375"/>
            <a:ext cx="1365986" cy="1353077"/>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10488357" y="189374"/>
            <a:ext cx="1365986" cy="1353077"/>
          </a:xfrm>
          <a:prstGeom prst="rect">
            <a:avLst/>
          </a:prstGeom>
        </p:spPr>
      </p:pic>
    </p:spTree>
    <p:extLst>
      <p:ext uri="{BB962C8B-B14F-4D97-AF65-F5344CB8AC3E}">
        <p14:creationId xmlns:p14="http://schemas.microsoft.com/office/powerpoint/2010/main" val="1537228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1873308" y="1608520"/>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2820677" y="1415461"/>
            <a:ext cx="7108934"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35835" y="299624"/>
            <a:ext cx="7393776" cy="707886"/>
          </a:xfrm>
          <a:prstGeom prst="rect">
            <a:avLst/>
          </a:prstGeom>
        </p:spPr>
        <p:txBody>
          <a:bodyPr wrap="square">
            <a:spAutoFit/>
          </a:bodyPr>
          <a:lstStyle/>
          <a:p>
            <a:pPr algn="ctr"/>
            <a:r>
              <a:rPr lang="en-GB" sz="2000" b="1" dirty="0" smtClean="0"/>
              <a:t>Which </a:t>
            </a:r>
            <a:r>
              <a:rPr lang="en-GB" sz="2000" b="1" dirty="0"/>
              <a:t>Partnerships do we work with to provide support for children with SEND? </a:t>
            </a:r>
            <a:endParaRPr lang="en-GB" sz="2000" dirty="0"/>
          </a:p>
        </p:txBody>
      </p:sp>
      <p:sp>
        <p:nvSpPr>
          <p:cNvPr id="5" name="TextBox 4"/>
          <p:cNvSpPr txBox="1"/>
          <p:nvPr/>
        </p:nvSpPr>
        <p:spPr>
          <a:xfrm>
            <a:off x="3967936" y="1689468"/>
            <a:ext cx="5597699" cy="4524315"/>
          </a:xfrm>
          <a:prstGeom prst="rect">
            <a:avLst/>
          </a:prstGeom>
          <a:noFill/>
        </p:spPr>
        <p:txBody>
          <a:bodyPr wrap="square" rtlCol="0">
            <a:spAutoFit/>
          </a:bodyPr>
          <a:lstStyle/>
          <a:p>
            <a:pPr algn="just"/>
            <a:r>
              <a:rPr lang="en-GB" sz="1600" dirty="0"/>
              <a:t>As well as working closely with parents, support is sought from other agencies where necessary in order to maximise learning potential</a:t>
            </a:r>
            <a:r>
              <a:rPr lang="en-GB" sz="1600" dirty="0" smtClean="0"/>
              <a:t>.</a:t>
            </a:r>
          </a:p>
          <a:p>
            <a:pPr algn="just"/>
            <a:endParaRPr lang="en-GB" sz="800" dirty="0"/>
          </a:p>
          <a:p>
            <a:pPr algn="just"/>
            <a:r>
              <a:rPr lang="en-GB" sz="1600" dirty="0"/>
              <a:t>We regularly engage </a:t>
            </a:r>
            <a:r>
              <a:rPr lang="en-GB" sz="1600" dirty="0" smtClean="0"/>
              <a:t>with Educational Psychologists</a:t>
            </a:r>
            <a:r>
              <a:rPr lang="en-GB" sz="1600" dirty="0"/>
              <a:t>, </a:t>
            </a:r>
            <a:r>
              <a:rPr lang="en-GB" sz="1600" dirty="0" smtClean="0"/>
              <a:t>Attendance Teams,  the Communication and Interaction team, the Early </a:t>
            </a:r>
            <a:r>
              <a:rPr lang="en-GB" sz="1600" dirty="0"/>
              <a:t>Years </a:t>
            </a:r>
            <a:r>
              <a:rPr lang="en-GB" sz="1600" dirty="0" smtClean="0"/>
              <a:t>SEN, Speech </a:t>
            </a:r>
            <a:r>
              <a:rPr lang="en-GB" sz="1600" dirty="0"/>
              <a:t>and </a:t>
            </a:r>
            <a:r>
              <a:rPr lang="en-GB" sz="1600" dirty="0" smtClean="0"/>
              <a:t>Language Therapy Services, the School </a:t>
            </a:r>
            <a:r>
              <a:rPr lang="en-GB" sz="1600" dirty="0"/>
              <a:t>Nursing service, CAMHS, Parent Partnership,  Children’s Social Care, </a:t>
            </a:r>
            <a:r>
              <a:rPr lang="en-GB" sz="1600" dirty="0" smtClean="0"/>
              <a:t>Behaviour Support, Families First and Early Help as well as all SEN Support Services and the Local Authority.</a:t>
            </a:r>
          </a:p>
          <a:p>
            <a:pPr algn="just"/>
            <a:endParaRPr lang="en-GB" sz="800" dirty="0"/>
          </a:p>
          <a:p>
            <a:pPr algn="just"/>
            <a:r>
              <a:rPr lang="en-GB" sz="1600" dirty="0"/>
              <a:t>The school works closely with the other local </a:t>
            </a:r>
            <a:r>
              <a:rPr lang="en-GB" sz="1600" dirty="0" smtClean="0"/>
              <a:t>schools – The BD3 Local Partnership. This enables </a:t>
            </a:r>
            <a:r>
              <a:rPr lang="en-GB" sz="1600" dirty="0" err="1" smtClean="0"/>
              <a:t>SENDCos</a:t>
            </a:r>
            <a:r>
              <a:rPr lang="en-GB" sz="1600" dirty="0" smtClean="0"/>
              <a:t> to discuss and improve upon good practice within schools.</a:t>
            </a:r>
          </a:p>
          <a:p>
            <a:pPr algn="just"/>
            <a:endParaRPr lang="en-GB" sz="1600" dirty="0"/>
          </a:p>
          <a:p>
            <a:pPr algn="just"/>
            <a:r>
              <a:rPr lang="en-GB" sz="1600" dirty="0" smtClean="0"/>
              <a:t>Strong local partnerships with the Local Authority and with the different specialist services work to ensure that all children are fully included; that all children benefit from early intervention and so that all children have their needs met.</a:t>
            </a:r>
            <a:endParaRPr lang="en-GB" sz="1600" dirty="0"/>
          </a:p>
        </p:txBody>
      </p:sp>
      <p:pic>
        <p:nvPicPr>
          <p:cNvPr id="6" name="Picture 5"/>
          <p:cNvPicPr/>
          <p:nvPr/>
        </p:nvPicPr>
        <p:blipFill>
          <a:blip r:embed="rId2"/>
          <a:stretch>
            <a:fillRect/>
          </a:stretch>
        </p:blipFill>
        <p:spPr>
          <a:xfrm>
            <a:off x="1440661" y="2560498"/>
            <a:ext cx="2527275" cy="2524612"/>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205960" y="236797"/>
            <a:ext cx="1365986" cy="1353077"/>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10501235" y="236796"/>
            <a:ext cx="1365986" cy="1353077"/>
          </a:xfrm>
          <a:prstGeom prst="rect">
            <a:avLst/>
          </a:prstGeom>
        </p:spPr>
      </p:pic>
    </p:spTree>
    <p:extLst>
      <p:ext uri="{BB962C8B-B14F-4D97-AF65-F5344CB8AC3E}">
        <p14:creationId xmlns:p14="http://schemas.microsoft.com/office/powerpoint/2010/main" val="719491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5"/>
          <p:cNvSpPr/>
          <p:nvPr/>
        </p:nvSpPr>
        <p:spPr>
          <a:xfrm>
            <a:off x="1718761" y="1795811"/>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7" name="Rectangle 6"/>
          <p:cNvSpPr/>
          <p:nvPr/>
        </p:nvSpPr>
        <p:spPr>
          <a:xfrm>
            <a:off x="2666129" y="1589873"/>
            <a:ext cx="7585453"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541920" y="454015"/>
            <a:ext cx="5241471" cy="707886"/>
          </a:xfrm>
          <a:prstGeom prst="rect">
            <a:avLst/>
          </a:prstGeom>
        </p:spPr>
        <p:txBody>
          <a:bodyPr wrap="square">
            <a:spAutoFit/>
          </a:bodyPr>
          <a:lstStyle/>
          <a:p>
            <a:pPr algn="ctr"/>
            <a:r>
              <a:rPr lang="en-GB" sz="2000" b="1" dirty="0"/>
              <a:t>How will we support your child when </a:t>
            </a:r>
            <a:r>
              <a:rPr lang="en-GB" sz="2000" b="1" dirty="0" smtClean="0"/>
              <a:t>starting at Peel Park Primary School?</a:t>
            </a:r>
            <a:endParaRPr lang="en-GB" sz="2000" dirty="0"/>
          </a:p>
        </p:txBody>
      </p:sp>
      <p:sp>
        <p:nvSpPr>
          <p:cNvPr id="9" name="TextBox 8"/>
          <p:cNvSpPr txBox="1"/>
          <p:nvPr/>
        </p:nvSpPr>
        <p:spPr>
          <a:xfrm>
            <a:off x="3724872" y="1860317"/>
            <a:ext cx="6269134" cy="4278094"/>
          </a:xfrm>
          <a:prstGeom prst="rect">
            <a:avLst/>
          </a:prstGeom>
          <a:noFill/>
        </p:spPr>
        <p:txBody>
          <a:bodyPr wrap="square" rtlCol="0">
            <a:spAutoFit/>
          </a:bodyPr>
          <a:lstStyle/>
          <a:p>
            <a:pPr algn="just"/>
            <a:r>
              <a:rPr lang="en-GB" sz="1600" dirty="0"/>
              <a:t>We recognise that transitions can be difficult for a child with SEND and take steps to ensure that any transition is as smooth as possible</a:t>
            </a:r>
            <a:r>
              <a:rPr lang="en-GB" sz="1600" dirty="0" smtClean="0"/>
              <a:t>.</a:t>
            </a:r>
          </a:p>
          <a:p>
            <a:pPr algn="just"/>
            <a:endParaRPr lang="en-GB" sz="1600" b="1" dirty="0" smtClean="0"/>
          </a:p>
          <a:p>
            <a:pPr algn="just"/>
            <a:r>
              <a:rPr lang="en-GB" sz="1600" b="1" dirty="0" smtClean="0"/>
              <a:t>If </a:t>
            </a:r>
            <a:r>
              <a:rPr lang="en-GB" sz="1600" b="1" dirty="0"/>
              <a:t>your child is </a:t>
            </a:r>
            <a:r>
              <a:rPr lang="en-GB" sz="1600" b="1" dirty="0" smtClean="0"/>
              <a:t>starting school and has not been in an educational setting prior to transfer, we will:</a:t>
            </a:r>
          </a:p>
          <a:p>
            <a:pPr marL="285750" indent="-285750" algn="just">
              <a:buFont typeface="Arial" panose="020B0604020202020204" pitchFamily="34" charset="0"/>
              <a:buChar char="•"/>
            </a:pPr>
            <a:r>
              <a:rPr lang="en-GB" sz="1600" dirty="0" smtClean="0"/>
              <a:t>Organise for visits to either the Nursery or the Reception settings and, where deemed appropriate and necessary, we will liaise with parents regarding a phased transition.</a:t>
            </a:r>
          </a:p>
          <a:p>
            <a:pPr marL="285750" indent="-285750" algn="just">
              <a:buFont typeface="Arial" panose="020B0604020202020204" pitchFamily="34" charset="0"/>
              <a:buChar char="•"/>
            </a:pPr>
            <a:r>
              <a:rPr lang="en-GB" sz="1600" dirty="0" smtClean="0"/>
              <a:t>Arrange a home visit from relevant staff in school.</a:t>
            </a:r>
          </a:p>
          <a:p>
            <a:pPr marL="285750" indent="-285750" algn="just">
              <a:buFont typeface="Arial" panose="020B0604020202020204" pitchFamily="34" charset="0"/>
              <a:buChar char="•"/>
            </a:pPr>
            <a:r>
              <a:rPr lang="en-GB" sz="1600" dirty="0" smtClean="0"/>
              <a:t>Endeavour to arrange a planning meeting between parents and the school so that strategies are in place to meet the child’s needs.</a:t>
            </a:r>
          </a:p>
          <a:p>
            <a:pPr marL="285750" indent="-285750" algn="just">
              <a:buFont typeface="Arial" panose="020B0604020202020204" pitchFamily="34" charset="0"/>
              <a:buChar char="•"/>
            </a:pPr>
            <a:endParaRPr lang="en-GB" sz="1600" dirty="0"/>
          </a:p>
          <a:p>
            <a:pPr algn="just"/>
            <a:r>
              <a:rPr lang="en-GB" sz="1600" b="1" dirty="0"/>
              <a:t>If your child is </a:t>
            </a:r>
            <a:r>
              <a:rPr lang="en-GB" sz="1600" b="1" dirty="0" smtClean="0"/>
              <a:t>transferring from another educational setting, we will:</a:t>
            </a:r>
            <a:endParaRPr lang="en-GB" sz="1600" b="1" dirty="0"/>
          </a:p>
          <a:p>
            <a:pPr marL="285750" indent="-285750" algn="just">
              <a:buFont typeface="Arial" panose="020B0604020202020204" pitchFamily="34" charset="0"/>
              <a:buChar char="•"/>
            </a:pPr>
            <a:r>
              <a:rPr lang="en-GB" sz="1600" dirty="0" smtClean="0"/>
              <a:t>Liaise with the </a:t>
            </a:r>
            <a:r>
              <a:rPr lang="en-GB" sz="1600" dirty="0" err="1" smtClean="0"/>
              <a:t>SENDCo</a:t>
            </a:r>
            <a:r>
              <a:rPr lang="en-GB" sz="1600" dirty="0" smtClean="0"/>
              <a:t> from the previous setting;</a:t>
            </a:r>
          </a:p>
          <a:p>
            <a:pPr marL="285750" indent="-285750" algn="just">
              <a:buFont typeface="Arial" panose="020B0604020202020204" pitchFamily="34" charset="0"/>
              <a:buChar char="•"/>
            </a:pPr>
            <a:r>
              <a:rPr lang="en-GB" sz="1600" dirty="0" smtClean="0"/>
              <a:t>Discuss a child’s needs with parents or carers prior to entry to the school to ensure that the child’s needs are fully met.</a:t>
            </a:r>
          </a:p>
          <a:p>
            <a:pPr marL="285750" indent="-285750" algn="just">
              <a:buFont typeface="Arial" panose="020B0604020202020204" pitchFamily="34" charset="0"/>
              <a:buChar char="•"/>
            </a:pPr>
            <a:r>
              <a:rPr lang="en-GB" sz="1600" dirty="0" smtClean="0"/>
              <a:t>Arrange, where possible, a preliminary visit to the school for the child.</a:t>
            </a:r>
            <a:endParaRPr lang="en-GB" sz="1600" dirty="0"/>
          </a:p>
        </p:txBody>
      </p:sp>
      <p:pic>
        <p:nvPicPr>
          <p:cNvPr id="10" name="Picture 9"/>
          <p:cNvPicPr/>
          <p:nvPr/>
        </p:nvPicPr>
        <p:blipFill>
          <a:blip r:embed="rId2"/>
          <a:stretch>
            <a:fillRect/>
          </a:stretch>
        </p:blipFill>
        <p:spPr>
          <a:xfrm>
            <a:off x="1300628" y="2711813"/>
            <a:ext cx="2527275" cy="2575102"/>
          </a:xfrm>
          <a:prstGeom prst="rect">
            <a:avLst/>
          </a:prstGeom>
        </p:spPr>
      </p:pic>
      <p:pic>
        <p:nvPicPr>
          <p:cNvPr id="11" name="image1.jpeg"/>
          <p:cNvPicPr/>
          <p:nvPr/>
        </p:nvPicPr>
        <p:blipFill>
          <a:blip r:embed="rId3" cstate="print">
            <a:extLst>
              <a:ext uri="{28A0092B-C50C-407E-A947-70E740481C1C}">
                <a14:useLocalDpi xmlns:a14="http://schemas.microsoft.com/office/drawing/2010/main" val="0"/>
              </a:ext>
            </a:extLst>
          </a:blip>
          <a:stretch>
            <a:fillRect/>
          </a:stretch>
        </p:blipFill>
        <p:spPr>
          <a:xfrm>
            <a:off x="205960" y="236797"/>
            <a:ext cx="1365986" cy="1353077"/>
          </a:xfrm>
          <a:prstGeom prst="rect">
            <a:avLst/>
          </a:prstGeom>
        </p:spPr>
      </p:pic>
      <p:pic>
        <p:nvPicPr>
          <p:cNvPr id="12" name="image1.jpeg"/>
          <p:cNvPicPr/>
          <p:nvPr/>
        </p:nvPicPr>
        <p:blipFill>
          <a:blip r:embed="rId3" cstate="print">
            <a:extLst>
              <a:ext uri="{28A0092B-C50C-407E-A947-70E740481C1C}">
                <a14:useLocalDpi xmlns:a14="http://schemas.microsoft.com/office/drawing/2010/main" val="0"/>
              </a:ext>
            </a:extLst>
          </a:blip>
          <a:stretch>
            <a:fillRect/>
          </a:stretch>
        </p:blipFill>
        <p:spPr>
          <a:xfrm>
            <a:off x="10501235" y="236796"/>
            <a:ext cx="1365986" cy="1353077"/>
          </a:xfrm>
          <a:prstGeom prst="rect">
            <a:avLst/>
          </a:prstGeom>
        </p:spPr>
      </p:pic>
    </p:spTree>
    <p:extLst>
      <p:ext uri="{BB962C8B-B14F-4D97-AF65-F5344CB8AC3E}">
        <p14:creationId xmlns:p14="http://schemas.microsoft.com/office/powerpoint/2010/main" val="354329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5"/>
          <p:cNvSpPr/>
          <p:nvPr/>
        </p:nvSpPr>
        <p:spPr>
          <a:xfrm>
            <a:off x="1722771" y="1795811"/>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7" name="Rectangle 6"/>
          <p:cNvSpPr/>
          <p:nvPr/>
        </p:nvSpPr>
        <p:spPr>
          <a:xfrm>
            <a:off x="2670140" y="1589873"/>
            <a:ext cx="7620080"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799497" y="424464"/>
            <a:ext cx="5241471" cy="707886"/>
          </a:xfrm>
          <a:prstGeom prst="rect">
            <a:avLst/>
          </a:prstGeom>
        </p:spPr>
        <p:txBody>
          <a:bodyPr wrap="square">
            <a:spAutoFit/>
          </a:bodyPr>
          <a:lstStyle/>
          <a:p>
            <a:pPr algn="ctr"/>
            <a:r>
              <a:rPr lang="en-GB" sz="2000" b="1" dirty="0"/>
              <a:t>How will we support your child when leaving this school or moving to another class?</a:t>
            </a:r>
            <a:endParaRPr lang="en-GB" sz="2000" dirty="0"/>
          </a:p>
        </p:txBody>
      </p:sp>
      <p:sp>
        <p:nvSpPr>
          <p:cNvPr id="9" name="TextBox 8"/>
          <p:cNvSpPr txBox="1"/>
          <p:nvPr/>
        </p:nvSpPr>
        <p:spPr>
          <a:xfrm>
            <a:off x="3851023" y="1645447"/>
            <a:ext cx="6225368" cy="5016758"/>
          </a:xfrm>
          <a:prstGeom prst="rect">
            <a:avLst/>
          </a:prstGeom>
          <a:noFill/>
        </p:spPr>
        <p:txBody>
          <a:bodyPr wrap="square" rtlCol="0">
            <a:spAutoFit/>
          </a:bodyPr>
          <a:lstStyle/>
          <a:p>
            <a:pPr algn="just"/>
            <a:r>
              <a:rPr lang="en-GB" sz="1600" dirty="0"/>
              <a:t>We recognise that transitions can be difficult for a child with SEND and take steps to ensure that any transition is as smooth as possible</a:t>
            </a:r>
            <a:r>
              <a:rPr lang="en-GB" sz="1600" dirty="0" smtClean="0"/>
              <a:t>.</a:t>
            </a:r>
          </a:p>
          <a:p>
            <a:pPr algn="just"/>
            <a:endParaRPr lang="en-GB" sz="1600" b="1" dirty="0" smtClean="0"/>
          </a:p>
          <a:p>
            <a:pPr algn="just"/>
            <a:r>
              <a:rPr lang="en-GB" sz="1600" b="1" dirty="0" smtClean="0"/>
              <a:t>If </a:t>
            </a:r>
            <a:r>
              <a:rPr lang="en-GB" sz="1600" b="1" dirty="0"/>
              <a:t>your child is moving to another school or moving into Year </a:t>
            </a:r>
            <a:r>
              <a:rPr lang="en-GB" sz="1600" b="1" dirty="0" smtClean="0"/>
              <a:t>7</a:t>
            </a:r>
            <a:r>
              <a:rPr lang="en-GB" sz="1600" b="1" dirty="0"/>
              <a:t> </a:t>
            </a:r>
            <a:r>
              <a:rPr lang="en-GB" sz="1600" b="1" dirty="0" smtClean="0"/>
              <a:t>we will:</a:t>
            </a:r>
            <a:endParaRPr lang="en-GB" sz="1600" dirty="0"/>
          </a:p>
          <a:p>
            <a:pPr marL="285750" indent="-285750" algn="just">
              <a:buFont typeface="Arial" panose="020B0604020202020204" pitchFamily="34" charset="0"/>
              <a:buChar char="•"/>
            </a:pPr>
            <a:r>
              <a:rPr lang="en-GB" sz="1600" dirty="0"/>
              <a:t>C</a:t>
            </a:r>
            <a:r>
              <a:rPr lang="en-GB" sz="1600" dirty="0" smtClean="0"/>
              <a:t>ontact </a:t>
            </a:r>
            <a:r>
              <a:rPr lang="en-GB" sz="1600" dirty="0"/>
              <a:t>the school </a:t>
            </a:r>
            <a:r>
              <a:rPr lang="en-GB" sz="1600" dirty="0" smtClean="0"/>
              <a:t>SENCo </a:t>
            </a:r>
            <a:r>
              <a:rPr lang="en-GB" sz="1600" dirty="0"/>
              <a:t>and ensure they know about any special arrangements or support that needs to be made for your child prior to their arrival.</a:t>
            </a:r>
          </a:p>
          <a:p>
            <a:pPr marL="285750" indent="-285750" algn="just">
              <a:buFont typeface="Arial" panose="020B0604020202020204" pitchFamily="34" charset="0"/>
              <a:buChar char="•"/>
            </a:pPr>
            <a:r>
              <a:rPr lang="en-GB" sz="1600" dirty="0"/>
              <a:t>M</a:t>
            </a:r>
            <a:r>
              <a:rPr lang="en-GB" sz="1600" dirty="0" smtClean="0"/>
              <a:t>ake </a:t>
            </a:r>
            <a:r>
              <a:rPr lang="en-GB" sz="1600" dirty="0"/>
              <a:t>sure that all records about your child are passed on quickly to the receiving school.</a:t>
            </a:r>
          </a:p>
          <a:p>
            <a:pPr marL="285750" indent="-285750" algn="just">
              <a:buFont typeface="Arial" panose="020B0604020202020204" pitchFamily="34" charset="0"/>
              <a:buChar char="•"/>
            </a:pPr>
            <a:r>
              <a:rPr lang="en-GB" sz="1600" dirty="0" smtClean="0"/>
              <a:t>Arrange, wherever possible, </a:t>
            </a:r>
            <a:r>
              <a:rPr lang="en-GB" sz="1600" dirty="0"/>
              <a:t>additional transition visits for children with SEND.</a:t>
            </a:r>
          </a:p>
          <a:p>
            <a:pPr marL="285750" indent="-285750" algn="just">
              <a:buFont typeface="Arial" panose="020B0604020202020204" pitchFamily="34" charset="0"/>
              <a:buChar char="•"/>
            </a:pPr>
            <a:r>
              <a:rPr lang="en-GB" sz="1600" dirty="0" smtClean="0"/>
              <a:t>Arrange, wherever possible, further parent </a:t>
            </a:r>
            <a:r>
              <a:rPr lang="en-GB" sz="1600" dirty="0"/>
              <a:t>information visits</a:t>
            </a:r>
            <a:r>
              <a:rPr lang="en-GB" sz="1600" dirty="0" smtClean="0"/>
              <a:t>.</a:t>
            </a:r>
          </a:p>
          <a:p>
            <a:pPr algn="just"/>
            <a:endParaRPr lang="en-GB" sz="1600" dirty="0" smtClean="0"/>
          </a:p>
          <a:p>
            <a:pPr algn="just"/>
            <a:r>
              <a:rPr lang="en-GB" sz="1600" b="1" dirty="0"/>
              <a:t>When moving classes in school:</a:t>
            </a:r>
            <a:endParaRPr lang="en-GB" sz="1600" dirty="0"/>
          </a:p>
          <a:p>
            <a:pPr marL="285750" indent="-285750" algn="just">
              <a:buFont typeface="Arial" panose="020B0604020202020204" pitchFamily="34" charset="0"/>
              <a:buChar char="•"/>
            </a:pPr>
            <a:r>
              <a:rPr lang="en-GB" sz="1600" dirty="0" smtClean="0"/>
              <a:t>Transition </a:t>
            </a:r>
            <a:r>
              <a:rPr lang="en-GB" sz="1600" dirty="0"/>
              <a:t>meetings are held between current and </a:t>
            </a:r>
            <a:r>
              <a:rPr lang="en-GB" sz="1600" dirty="0" smtClean="0"/>
              <a:t>receiving </a:t>
            </a:r>
            <a:r>
              <a:rPr lang="en-GB" sz="1600" dirty="0"/>
              <a:t>classes to share all information related to individual children and set new targets for the coming term.</a:t>
            </a:r>
          </a:p>
          <a:p>
            <a:pPr marL="285750" indent="-285750" algn="just">
              <a:buFont typeface="Arial" panose="020B0604020202020204" pitchFamily="34" charset="0"/>
              <a:buChar char="•"/>
            </a:pPr>
            <a:r>
              <a:rPr lang="en-GB" sz="1600" dirty="0" smtClean="0"/>
              <a:t>Children </a:t>
            </a:r>
            <a:r>
              <a:rPr lang="en-GB" sz="1600" dirty="0"/>
              <a:t>will have opportunities to spend 'Transition' days with their new class </a:t>
            </a:r>
            <a:r>
              <a:rPr lang="en-GB" sz="1600" dirty="0" smtClean="0"/>
              <a:t>teacher, </a:t>
            </a:r>
            <a:r>
              <a:rPr lang="en-GB" sz="1600" dirty="0"/>
              <a:t>in their new </a:t>
            </a:r>
            <a:r>
              <a:rPr lang="en-GB" sz="1600" dirty="0" smtClean="0"/>
              <a:t>class, </a:t>
            </a:r>
            <a:r>
              <a:rPr lang="en-GB" sz="1600" dirty="0"/>
              <a:t>during the last </a:t>
            </a:r>
            <a:r>
              <a:rPr lang="en-GB" sz="1600" dirty="0" smtClean="0"/>
              <a:t>half of the Summer</a:t>
            </a:r>
            <a:r>
              <a:rPr lang="en-GB" sz="1600" dirty="0"/>
              <a:t> </a:t>
            </a:r>
            <a:r>
              <a:rPr lang="en-GB" sz="1600" dirty="0" smtClean="0"/>
              <a:t>Term</a:t>
            </a:r>
            <a:r>
              <a:rPr lang="en-GB" sz="1500" dirty="0" smtClean="0"/>
              <a:t>.</a:t>
            </a:r>
            <a:endParaRPr lang="en-GB" sz="1500" dirty="0"/>
          </a:p>
        </p:txBody>
      </p:sp>
      <p:pic>
        <p:nvPicPr>
          <p:cNvPr id="10" name="Picture 9"/>
          <p:cNvPicPr/>
          <p:nvPr/>
        </p:nvPicPr>
        <p:blipFill>
          <a:blip r:embed="rId2"/>
          <a:stretch>
            <a:fillRect/>
          </a:stretch>
        </p:blipFill>
        <p:spPr>
          <a:xfrm>
            <a:off x="1304638" y="2711813"/>
            <a:ext cx="2527275" cy="2575102"/>
          </a:xfrm>
          <a:prstGeom prst="rect">
            <a:avLst/>
          </a:prstGeom>
        </p:spPr>
      </p:pic>
      <p:pic>
        <p:nvPicPr>
          <p:cNvPr id="11" name="image1.jpeg"/>
          <p:cNvPicPr/>
          <p:nvPr/>
        </p:nvPicPr>
        <p:blipFill>
          <a:blip r:embed="rId3" cstate="print">
            <a:extLst>
              <a:ext uri="{28A0092B-C50C-407E-A947-70E740481C1C}">
                <a14:useLocalDpi xmlns:a14="http://schemas.microsoft.com/office/drawing/2010/main" val="0"/>
              </a:ext>
            </a:extLst>
          </a:blip>
          <a:stretch>
            <a:fillRect/>
          </a:stretch>
        </p:blipFill>
        <p:spPr>
          <a:xfrm>
            <a:off x="205960" y="236797"/>
            <a:ext cx="1365986" cy="1353077"/>
          </a:xfrm>
          <a:prstGeom prst="rect">
            <a:avLst/>
          </a:prstGeom>
        </p:spPr>
      </p:pic>
      <p:pic>
        <p:nvPicPr>
          <p:cNvPr id="12" name="image1.jpeg"/>
          <p:cNvPicPr/>
          <p:nvPr/>
        </p:nvPicPr>
        <p:blipFill>
          <a:blip r:embed="rId3" cstate="print">
            <a:extLst>
              <a:ext uri="{28A0092B-C50C-407E-A947-70E740481C1C}">
                <a14:useLocalDpi xmlns:a14="http://schemas.microsoft.com/office/drawing/2010/main" val="0"/>
              </a:ext>
            </a:extLst>
          </a:blip>
          <a:stretch>
            <a:fillRect/>
          </a:stretch>
        </p:blipFill>
        <p:spPr>
          <a:xfrm>
            <a:off x="10501235" y="236796"/>
            <a:ext cx="1365986" cy="1353077"/>
          </a:xfrm>
          <a:prstGeom prst="rect">
            <a:avLst/>
          </a:prstGeom>
        </p:spPr>
      </p:pic>
    </p:spTree>
    <p:extLst>
      <p:ext uri="{BB962C8B-B14F-4D97-AF65-F5344CB8AC3E}">
        <p14:creationId xmlns:p14="http://schemas.microsoft.com/office/powerpoint/2010/main" val="429169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1052592" y="1807460"/>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1957589" y="1505614"/>
            <a:ext cx="8448540"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348739" y="339028"/>
            <a:ext cx="5846777" cy="1015663"/>
          </a:xfrm>
          <a:prstGeom prst="rect">
            <a:avLst/>
          </a:prstGeom>
        </p:spPr>
        <p:txBody>
          <a:bodyPr wrap="square">
            <a:spAutoFit/>
          </a:bodyPr>
          <a:lstStyle/>
          <a:p>
            <a:pPr algn="ctr"/>
            <a:r>
              <a:rPr lang="en-GB" sz="2000" b="1" dirty="0" smtClean="0"/>
              <a:t>How do we assess the effectiveness of our provision for pupils with special educational needs and disabilities? </a:t>
            </a:r>
            <a:endParaRPr lang="en-GB" sz="2000" dirty="0"/>
          </a:p>
        </p:txBody>
      </p:sp>
      <p:sp>
        <p:nvSpPr>
          <p:cNvPr id="5" name="TextBox 4"/>
          <p:cNvSpPr txBox="1"/>
          <p:nvPr/>
        </p:nvSpPr>
        <p:spPr>
          <a:xfrm>
            <a:off x="3184466" y="1656522"/>
            <a:ext cx="6920156" cy="4478149"/>
          </a:xfrm>
          <a:prstGeom prst="rect">
            <a:avLst/>
          </a:prstGeom>
          <a:noFill/>
        </p:spPr>
        <p:txBody>
          <a:bodyPr wrap="square" rtlCol="0">
            <a:spAutoFit/>
          </a:bodyPr>
          <a:lstStyle/>
          <a:p>
            <a:pPr algn="just"/>
            <a:r>
              <a:rPr lang="en-GB" sz="1500" dirty="0" smtClean="0"/>
              <a:t>The school evaluates its effectiveness through a variety of different means.</a:t>
            </a:r>
          </a:p>
          <a:p>
            <a:pPr algn="just"/>
            <a:endParaRPr lang="en-GB" sz="1500" dirty="0"/>
          </a:p>
          <a:p>
            <a:pPr algn="just"/>
            <a:r>
              <a:rPr lang="en-GB" sz="1500" dirty="0" smtClean="0"/>
              <a:t>These include:</a:t>
            </a:r>
          </a:p>
          <a:p>
            <a:pPr marL="285750" indent="-285750" algn="just">
              <a:buFont typeface="Arial" panose="020B0604020202020204" pitchFamily="34" charset="0"/>
              <a:buChar char="•"/>
            </a:pPr>
            <a:r>
              <a:rPr lang="en-GB" sz="1500" dirty="0" smtClean="0"/>
              <a:t>Establishment of an action plan to address specific areas of development that are linked to the Accessibility Plan. The action plan for the year is monitored by the </a:t>
            </a:r>
            <a:r>
              <a:rPr lang="en-GB" sz="1500" dirty="0" err="1" smtClean="0"/>
              <a:t>SENDCo</a:t>
            </a:r>
            <a:r>
              <a:rPr lang="en-GB" sz="1500" dirty="0" smtClean="0"/>
              <a:t> and termly updates are provided.</a:t>
            </a:r>
          </a:p>
          <a:p>
            <a:pPr marL="285750" indent="-285750" algn="just">
              <a:buFont typeface="Arial" panose="020B0604020202020204" pitchFamily="34" charset="0"/>
              <a:buChar char="•"/>
            </a:pPr>
            <a:r>
              <a:rPr lang="en-GB" sz="1500" dirty="0" smtClean="0"/>
              <a:t>The provision implemented for individuals and/or groups of children are detailed through individual learning plans which are reviewed on a termly basis. The review will detail the progress which the individual or the group has made.</a:t>
            </a:r>
          </a:p>
          <a:p>
            <a:pPr marL="285750" indent="-285750" algn="just">
              <a:buFont typeface="Arial" panose="020B0604020202020204" pitchFamily="34" charset="0"/>
              <a:buChar char="•"/>
            </a:pPr>
            <a:r>
              <a:rPr lang="en-GB" sz="1500" dirty="0" smtClean="0"/>
              <a:t>Analysis three times a year of progress and attainment data using the B Squared Target data for individuals as well analysis of the whole school data. The analysis of the whole school data allows for a comparison of progress made by children who have SEND and children who do not have SEND. </a:t>
            </a:r>
            <a:endParaRPr lang="en-GB" sz="1500" dirty="0"/>
          </a:p>
          <a:p>
            <a:pPr marL="285750" indent="-285750" algn="just">
              <a:buFont typeface="Arial" panose="020B0604020202020204" pitchFamily="34" charset="0"/>
              <a:buChar char="•"/>
            </a:pPr>
            <a:r>
              <a:rPr lang="en-GB" sz="1500" dirty="0" smtClean="0"/>
              <a:t>Annual Reviews for children who have an Education, Health and Care Plan as well as termly reviews for children who have a My Support Plan. These allow for the progress of children with this level of need to be celebrated.</a:t>
            </a:r>
            <a:endParaRPr lang="en-GB" sz="1500" dirty="0"/>
          </a:p>
          <a:p>
            <a:pPr marL="285750" indent="-285750" algn="just">
              <a:buFont typeface="Arial" panose="020B0604020202020204" pitchFamily="34" charset="0"/>
              <a:buChar char="•"/>
            </a:pPr>
            <a:r>
              <a:rPr lang="en-GB" sz="1500" dirty="0" smtClean="0"/>
              <a:t>A full review of provision and progress made by children with SEND is compiled and evaluated by the </a:t>
            </a:r>
            <a:r>
              <a:rPr lang="en-GB" sz="1500" dirty="0" err="1" smtClean="0"/>
              <a:t>SENDCo</a:t>
            </a:r>
            <a:r>
              <a:rPr lang="en-GB" sz="1500" dirty="0" smtClean="0"/>
              <a:t> on an annual basis which is shared with all members of the Leadership Team in school as well as with the Governing Body.</a:t>
            </a:r>
          </a:p>
        </p:txBody>
      </p:sp>
      <p:pic>
        <p:nvPicPr>
          <p:cNvPr id="6" name="Picture 5"/>
          <p:cNvPicPr/>
          <p:nvPr/>
        </p:nvPicPr>
        <p:blipFill>
          <a:blip r:embed="rId2"/>
          <a:stretch>
            <a:fillRect/>
          </a:stretch>
        </p:blipFill>
        <p:spPr>
          <a:xfrm>
            <a:off x="619946" y="2723462"/>
            <a:ext cx="2564520" cy="2575102"/>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270355" y="228012"/>
            <a:ext cx="1365986" cy="1353077"/>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10565630" y="228011"/>
            <a:ext cx="1365986" cy="1353077"/>
          </a:xfrm>
          <a:prstGeom prst="rect">
            <a:avLst/>
          </a:prstGeom>
        </p:spPr>
      </p:pic>
    </p:spTree>
    <p:extLst>
      <p:ext uri="{BB962C8B-B14F-4D97-AF65-F5344CB8AC3E}">
        <p14:creationId xmlns:p14="http://schemas.microsoft.com/office/powerpoint/2010/main" val="215998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1052592" y="1807460"/>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1957589" y="1505614"/>
            <a:ext cx="8448540"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348739" y="339028"/>
            <a:ext cx="5846777" cy="707886"/>
          </a:xfrm>
          <a:prstGeom prst="rect">
            <a:avLst/>
          </a:prstGeom>
        </p:spPr>
        <p:txBody>
          <a:bodyPr wrap="square">
            <a:spAutoFit/>
          </a:bodyPr>
          <a:lstStyle/>
          <a:p>
            <a:pPr algn="ctr"/>
            <a:r>
              <a:rPr lang="en-GB" sz="2000" b="1" dirty="0" smtClean="0"/>
              <a:t>What to do should you have a complaint about the provision which your child is receiving in school.</a:t>
            </a:r>
            <a:endParaRPr lang="en-GB" sz="2000" dirty="0"/>
          </a:p>
        </p:txBody>
      </p:sp>
      <p:sp>
        <p:nvSpPr>
          <p:cNvPr id="5" name="TextBox 4"/>
          <p:cNvSpPr txBox="1"/>
          <p:nvPr/>
        </p:nvSpPr>
        <p:spPr>
          <a:xfrm>
            <a:off x="3184466" y="1807460"/>
            <a:ext cx="6920156" cy="4278094"/>
          </a:xfrm>
          <a:prstGeom prst="rect">
            <a:avLst/>
          </a:prstGeom>
          <a:noFill/>
        </p:spPr>
        <p:txBody>
          <a:bodyPr wrap="square" rtlCol="0">
            <a:spAutoFit/>
          </a:bodyPr>
          <a:lstStyle/>
          <a:p>
            <a:pPr algn="just"/>
            <a:r>
              <a:rPr lang="en-GB" sz="1600" dirty="0" smtClean="0"/>
              <a:t>The school endeavours to meet the needs of every child in school and to ensure that Peel Park Primary School is fully inclusive.</a:t>
            </a:r>
          </a:p>
          <a:p>
            <a:pPr algn="just"/>
            <a:endParaRPr lang="en-GB" sz="1600" dirty="0"/>
          </a:p>
          <a:p>
            <a:pPr algn="just"/>
            <a:r>
              <a:rPr lang="en-GB" sz="1600" dirty="0" smtClean="0"/>
              <a:t>However, where parents or carers have a complaint or a concern that their child’s needs are not being fully met, these can first be addressed through an informal process with the class teacher or with the </a:t>
            </a:r>
            <a:r>
              <a:rPr lang="en-GB" sz="1600" dirty="0" err="1" smtClean="0"/>
              <a:t>SENDCo</a:t>
            </a:r>
            <a:r>
              <a:rPr lang="en-GB" sz="1600" dirty="0" smtClean="0"/>
              <a:t>. Should parents or carers not be satisfied with the response, they are invited to make a formal complaint in writing which will be addressed by the </a:t>
            </a:r>
            <a:r>
              <a:rPr lang="en-GB" sz="1600" dirty="0" err="1" smtClean="0"/>
              <a:t>Headteacher</a:t>
            </a:r>
            <a:r>
              <a:rPr lang="en-GB" sz="1600" dirty="0"/>
              <a:t> </a:t>
            </a:r>
            <a:r>
              <a:rPr lang="en-GB" sz="1600" dirty="0" smtClean="0"/>
              <a:t>or a designated member of the Senior Leadership Team.</a:t>
            </a:r>
          </a:p>
          <a:p>
            <a:pPr algn="just"/>
            <a:endParaRPr lang="en-GB" sz="1600" dirty="0"/>
          </a:p>
          <a:p>
            <a:pPr algn="just"/>
            <a:r>
              <a:rPr lang="en-GB" sz="1600" dirty="0" smtClean="0"/>
              <a:t>Should the complaint involve the </a:t>
            </a:r>
            <a:r>
              <a:rPr lang="en-GB" sz="1600" dirty="0" err="1" smtClean="0"/>
              <a:t>Headteacher</a:t>
            </a:r>
            <a:r>
              <a:rPr lang="en-GB" sz="1600" dirty="0" smtClean="0"/>
              <a:t>, then parents are invited to address their complaint to the Chair of Governors.</a:t>
            </a:r>
          </a:p>
          <a:p>
            <a:pPr algn="just"/>
            <a:endParaRPr lang="en-GB" sz="1600" dirty="0"/>
          </a:p>
          <a:p>
            <a:pPr algn="just"/>
            <a:r>
              <a:rPr lang="en-GB" sz="1600" dirty="0" smtClean="0"/>
              <a:t>Whilst parents are encouraged to address their complaints to the school, we recognise that parents may wish to bring their complaint to the attention of Education Bradford. An officer will then liaise with school staff and the parent or carer to address the complaint.</a:t>
            </a:r>
            <a:endParaRPr lang="en-GB" sz="1600" dirty="0"/>
          </a:p>
        </p:txBody>
      </p:sp>
      <p:pic>
        <p:nvPicPr>
          <p:cNvPr id="6" name="Picture 5"/>
          <p:cNvPicPr/>
          <p:nvPr/>
        </p:nvPicPr>
        <p:blipFill>
          <a:blip r:embed="rId2"/>
          <a:stretch>
            <a:fillRect/>
          </a:stretch>
        </p:blipFill>
        <p:spPr>
          <a:xfrm>
            <a:off x="619946" y="2723462"/>
            <a:ext cx="2564520" cy="2575102"/>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270355" y="228012"/>
            <a:ext cx="1365986" cy="1353077"/>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10565630" y="228011"/>
            <a:ext cx="1365986" cy="1353077"/>
          </a:xfrm>
          <a:prstGeom prst="rect">
            <a:avLst/>
          </a:prstGeom>
        </p:spPr>
      </p:pic>
    </p:spTree>
    <p:extLst>
      <p:ext uri="{BB962C8B-B14F-4D97-AF65-F5344CB8AC3E}">
        <p14:creationId xmlns:p14="http://schemas.microsoft.com/office/powerpoint/2010/main" val="552028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jpeg"/>
          <p:cNvPicPr/>
          <p:nvPr/>
        </p:nvPicPr>
        <p:blipFill>
          <a:blip r:embed="rId2" cstate="print">
            <a:extLst>
              <a:ext uri="{28A0092B-C50C-407E-A947-70E740481C1C}">
                <a14:useLocalDpi xmlns:a14="http://schemas.microsoft.com/office/drawing/2010/main" val="0"/>
              </a:ext>
            </a:extLst>
          </a:blip>
          <a:stretch>
            <a:fillRect/>
          </a:stretch>
        </p:blipFill>
        <p:spPr>
          <a:xfrm>
            <a:off x="205960" y="236797"/>
            <a:ext cx="1365986" cy="1353077"/>
          </a:xfrm>
          <a:prstGeom prst="rect">
            <a:avLst/>
          </a:prstGeom>
        </p:spPr>
      </p:pic>
      <p:pic>
        <p:nvPicPr>
          <p:cNvPr id="3"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01235" y="236796"/>
            <a:ext cx="1365986" cy="1353077"/>
          </a:xfrm>
          <a:prstGeom prst="rect">
            <a:avLst/>
          </a:prstGeom>
        </p:spPr>
      </p:pic>
      <p:sp>
        <p:nvSpPr>
          <p:cNvPr id="4" name="Shape 15"/>
          <p:cNvSpPr/>
          <p:nvPr/>
        </p:nvSpPr>
        <p:spPr>
          <a:xfrm>
            <a:off x="800822" y="1802325"/>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5" name="Rectangle 4"/>
          <p:cNvSpPr/>
          <p:nvPr/>
        </p:nvSpPr>
        <p:spPr>
          <a:xfrm>
            <a:off x="2110263" y="1589873"/>
            <a:ext cx="8390971"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031226" y="758897"/>
            <a:ext cx="6010728" cy="523220"/>
          </a:xfrm>
          <a:prstGeom prst="rect">
            <a:avLst/>
          </a:prstGeom>
        </p:spPr>
        <p:txBody>
          <a:bodyPr wrap="square">
            <a:spAutoFit/>
          </a:bodyPr>
          <a:lstStyle/>
          <a:p>
            <a:pPr algn="ctr"/>
            <a:r>
              <a:rPr lang="en-GB" sz="2800" b="1" dirty="0" smtClean="0"/>
              <a:t>Our Commitment</a:t>
            </a:r>
            <a:endParaRPr lang="en-GB" sz="2800" dirty="0"/>
          </a:p>
        </p:txBody>
      </p:sp>
      <p:sp>
        <p:nvSpPr>
          <p:cNvPr id="7" name="TextBox 6"/>
          <p:cNvSpPr txBox="1"/>
          <p:nvPr/>
        </p:nvSpPr>
        <p:spPr>
          <a:xfrm>
            <a:off x="3007348" y="2451606"/>
            <a:ext cx="7021208" cy="3108543"/>
          </a:xfrm>
          <a:prstGeom prst="rect">
            <a:avLst/>
          </a:prstGeom>
          <a:noFill/>
        </p:spPr>
        <p:txBody>
          <a:bodyPr wrap="square" rtlCol="0">
            <a:spAutoFit/>
          </a:bodyPr>
          <a:lstStyle/>
          <a:p>
            <a:pPr algn="just"/>
            <a:r>
              <a:rPr lang="en-GB" sz="2800" b="1" dirty="0" smtClean="0"/>
              <a:t>It is the belief of every member of staff in school that every child, including those with any form of Special Educational Needs and/or Disabilities, should have fair and equal access to an appropriate curriculum that is designed to raise expectations and attainment and prepare the individual for life.</a:t>
            </a:r>
            <a:endParaRPr lang="en-GB" sz="2800" b="1" dirty="0"/>
          </a:p>
        </p:txBody>
      </p:sp>
      <p:pic>
        <p:nvPicPr>
          <p:cNvPr id="8" name="Picture 7"/>
          <p:cNvPicPr/>
          <p:nvPr/>
        </p:nvPicPr>
        <p:blipFill>
          <a:blip r:embed="rId3"/>
          <a:stretch>
            <a:fillRect/>
          </a:stretch>
        </p:blipFill>
        <p:spPr>
          <a:xfrm>
            <a:off x="488691" y="2718328"/>
            <a:ext cx="2435158" cy="2575101"/>
          </a:xfrm>
          <a:prstGeom prst="rect">
            <a:avLst/>
          </a:prstGeom>
        </p:spPr>
      </p:pic>
    </p:spTree>
    <p:extLst>
      <p:ext uri="{BB962C8B-B14F-4D97-AF65-F5344CB8AC3E}">
        <p14:creationId xmlns:p14="http://schemas.microsoft.com/office/powerpoint/2010/main" val="200554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1781691" y="1921744"/>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3091133" y="1647281"/>
            <a:ext cx="6956528" cy="50723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018208" y="1904846"/>
            <a:ext cx="6029453" cy="4278094"/>
          </a:xfrm>
          <a:prstGeom prst="rect">
            <a:avLst/>
          </a:prstGeom>
          <a:noFill/>
        </p:spPr>
        <p:txBody>
          <a:bodyPr wrap="square" rtlCol="0">
            <a:spAutoFit/>
          </a:bodyPr>
          <a:lstStyle/>
          <a:p>
            <a:r>
              <a:rPr lang="en-GB" sz="1600" i="1" dirty="0" smtClean="0"/>
              <a:t>‘A child </a:t>
            </a:r>
            <a:r>
              <a:rPr lang="en-GB" sz="1600" i="1" dirty="0"/>
              <a:t>or young person has SEN if they have a learning difficulty or disability which calls for special educational provision to be made for </a:t>
            </a:r>
            <a:r>
              <a:rPr lang="en-GB" sz="1600" i="1" dirty="0" smtClean="0"/>
              <a:t>them, namely provision different from or additional to that normally available to pupils of the same age.  </a:t>
            </a:r>
            <a:r>
              <a:rPr lang="en-GB" sz="1600" i="1" dirty="0"/>
              <a:t>A child of compulsory school age or a young person has a learning difficulty or disability if they:</a:t>
            </a:r>
            <a:endParaRPr lang="en-GB" sz="1600" dirty="0"/>
          </a:p>
          <a:p>
            <a:endParaRPr lang="en-GB" sz="1600" i="1" dirty="0" smtClean="0"/>
          </a:p>
          <a:p>
            <a:pPr lvl="0"/>
            <a:r>
              <a:rPr lang="en-GB" sz="1600" i="1" dirty="0" smtClean="0"/>
              <a:t>(a)  have </a:t>
            </a:r>
            <a:r>
              <a:rPr lang="en-GB" sz="1600" i="1" dirty="0"/>
              <a:t>a significantly greater difficulty in learning than the majority of others of the same age; or</a:t>
            </a:r>
            <a:endParaRPr lang="en-GB" sz="1600" dirty="0"/>
          </a:p>
          <a:p>
            <a:endParaRPr lang="en-GB" sz="1600" i="1" dirty="0" smtClean="0"/>
          </a:p>
          <a:p>
            <a:pPr lvl="0"/>
            <a:r>
              <a:rPr lang="en-GB" sz="1600" i="1" dirty="0" smtClean="0"/>
              <a:t>(b)  have </a:t>
            </a:r>
            <a:r>
              <a:rPr lang="en-GB" sz="1600" i="1" dirty="0"/>
              <a:t>a disability which prevents or hinders them from making use of educational facilities of a kind generally provided for others of the same age in mainstream schools or mainstream post -16 institutions.</a:t>
            </a:r>
            <a:endParaRPr lang="en-GB" sz="1600" dirty="0"/>
          </a:p>
          <a:p>
            <a:endParaRPr lang="en-GB" sz="1600" i="1" dirty="0" smtClean="0"/>
          </a:p>
          <a:p>
            <a:r>
              <a:rPr lang="en-GB" sz="1600" i="1" dirty="0" smtClean="0"/>
              <a:t>A </a:t>
            </a:r>
            <a:r>
              <a:rPr lang="en-GB" sz="1600" i="1" dirty="0"/>
              <a:t>child under compulsory school age has special educational need if they fall within the definition (a) or (b) above or would do so if special educational provision was not made for </a:t>
            </a:r>
            <a:r>
              <a:rPr lang="en-GB" sz="1600" i="1" dirty="0" smtClean="0"/>
              <a:t>them. (SEND Code of Practice January 2015 Section 6.15)</a:t>
            </a:r>
            <a:endParaRPr lang="en-GB" sz="1600" dirty="0"/>
          </a:p>
        </p:txBody>
      </p:sp>
      <p:pic>
        <p:nvPicPr>
          <p:cNvPr id="5" name="Picture 4"/>
          <p:cNvPicPr/>
          <p:nvPr/>
        </p:nvPicPr>
        <p:blipFill>
          <a:blip r:embed="rId2"/>
          <a:stretch>
            <a:fillRect/>
          </a:stretch>
        </p:blipFill>
        <p:spPr>
          <a:xfrm>
            <a:off x="1378072" y="2837746"/>
            <a:ext cx="2526645" cy="2575102"/>
          </a:xfrm>
          <a:prstGeom prst="rect">
            <a:avLst/>
          </a:prstGeom>
        </p:spPr>
      </p:pic>
      <p:pic>
        <p:nvPicPr>
          <p:cNvPr id="6" name="image1.jpeg"/>
          <p:cNvPicPr/>
          <p:nvPr/>
        </p:nvPicPr>
        <p:blipFill>
          <a:blip r:embed="rId3" cstate="print">
            <a:extLst>
              <a:ext uri="{28A0092B-C50C-407E-A947-70E740481C1C}">
                <a14:useLocalDpi xmlns:a14="http://schemas.microsoft.com/office/drawing/2010/main" val="0"/>
              </a:ext>
            </a:extLst>
          </a:blip>
          <a:stretch>
            <a:fillRect/>
          </a:stretch>
        </p:blipFill>
        <p:spPr>
          <a:xfrm>
            <a:off x="10186750" y="129697"/>
            <a:ext cx="1520146" cy="1651411"/>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551206" y="129697"/>
            <a:ext cx="1520146" cy="1651411"/>
          </a:xfrm>
          <a:prstGeom prst="rect">
            <a:avLst/>
          </a:prstGeom>
        </p:spPr>
      </p:pic>
      <p:sp>
        <p:nvSpPr>
          <p:cNvPr id="8" name="Rectangle 7"/>
          <p:cNvSpPr/>
          <p:nvPr/>
        </p:nvSpPr>
        <p:spPr>
          <a:xfrm>
            <a:off x="2071352" y="230205"/>
            <a:ext cx="8115398" cy="1276440"/>
          </a:xfrm>
          <a:prstGeom prst="rect">
            <a:avLst/>
          </a:prstGeom>
        </p:spPr>
        <p:txBody>
          <a:bodyPr wrap="square">
            <a:spAutoFit/>
          </a:bodyPr>
          <a:lstStyle/>
          <a:p>
            <a:pPr marL="1163320" marR="831850" indent="-6350" algn="ctr">
              <a:lnSpc>
                <a:spcPct val="107000"/>
              </a:lnSpc>
              <a:spcAft>
                <a:spcPts val="1445"/>
              </a:spcAft>
            </a:pPr>
            <a:r>
              <a:rPr lang="en-GB" sz="2400" b="1" u="sng"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Peel Park Primary School’s SEND Core Offer </a:t>
            </a:r>
            <a:endParaRPr lang="en-GB" sz="2400" u="sng"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571500" marR="108585" indent="-6350" algn="ctr">
              <a:lnSpc>
                <a:spcPct val="110000"/>
              </a:lnSpc>
              <a:spcAft>
                <a:spcPts val="2935"/>
              </a:spcAft>
            </a:pP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Welcome to our Special Educational Needs and Disability (SEND) information pages.</a:t>
            </a:r>
            <a:r>
              <a:rPr lang="en-GB" dirty="0" smtClean="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is Special Educational </a:t>
            </a: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eeds? </a:t>
            </a:r>
            <a:endParaRPr lang="en-GB" sz="16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647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7"/>
          <p:cNvSpPr/>
          <p:nvPr/>
        </p:nvSpPr>
        <p:spPr>
          <a:xfrm>
            <a:off x="1689393" y="1307061"/>
            <a:ext cx="1396816" cy="5415916"/>
          </a:xfrm>
          <a:custGeom>
            <a:avLst/>
            <a:gdLst/>
            <a:ahLst/>
            <a:cxnLst/>
            <a:rect l="0" t="0" r="0" b="0"/>
            <a:pathLst>
              <a:path w="1589100" h="5701246">
                <a:moveTo>
                  <a:pt x="15278" y="0"/>
                </a:moveTo>
                <a:cubicBezTo>
                  <a:pt x="1589100" y="1574419"/>
                  <a:pt x="1589100" y="4126865"/>
                  <a:pt x="15278" y="5701246"/>
                </a:cubicBezTo>
                <a:lnTo>
                  <a:pt x="0" y="5685968"/>
                </a:lnTo>
                <a:cubicBezTo>
                  <a:pt x="1565351" y="4120008"/>
                  <a:pt x="1565351" y="1581277"/>
                  <a:pt x="0" y="15367"/>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4" name="Shape 4776"/>
          <p:cNvSpPr/>
          <p:nvPr/>
        </p:nvSpPr>
        <p:spPr>
          <a:xfrm>
            <a:off x="2200515" y="1440253"/>
            <a:ext cx="8005410" cy="1208853"/>
          </a:xfrm>
          <a:custGeom>
            <a:avLst/>
            <a:gdLst/>
            <a:ahLst/>
            <a:cxnLst/>
            <a:rect l="0" t="0" r="0" b="0"/>
            <a:pathLst>
              <a:path w="9107424" h="1272540">
                <a:moveTo>
                  <a:pt x="0" y="0"/>
                </a:moveTo>
                <a:lnTo>
                  <a:pt x="9107424" y="0"/>
                </a:lnTo>
                <a:lnTo>
                  <a:pt x="9107424" y="1272540"/>
                </a:lnTo>
                <a:lnTo>
                  <a:pt x="0" y="1272540"/>
                </a:lnTo>
                <a:lnTo>
                  <a:pt x="0" y="0"/>
                </a:lnTo>
              </a:path>
            </a:pathLst>
          </a:custGeom>
          <a:solidFill>
            <a:srgbClr val="92D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5" name="Shape 49"/>
          <p:cNvSpPr/>
          <p:nvPr/>
        </p:nvSpPr>
        <p:spPr>
          <a:xfrm>
            <a:off x="2200515" y="1440253"/>
            <a:ext cx="8005410" cy="1208853"/>
          </a:xfrm>
          <a:custGeom>
            <a:avLst/>
            <a:gdLst/>
            <a:ahLst/>
            <a:cxnLst/>
            <a:rect l="0" t="0" r="0" b="0"/>
            <a:pathLst>
              <a:path w="9107424" h="1272540">
                <a:moveTo>
                  <a:pt x="0" y="1272540"/>
                </a:moveTo>
                <a:lnTo>
                  <a:pt x="9107424" y="1272540"/>
                </a:lnTo>
                <a:lnTo>
                  <a:pt x="9107424" y="0"/>
                </a:lnTo>
                <a:lnTo>
                  <a:pt x="0" y="0"/>
                </a:lnTo>
                <a:close/>
              </a:path>
            </a:pathLst>
          </a:custGeom>
          <a:ln w="25908" cap="flat">
            <a:round/>
          </a:ln>
        </p:spPr>
        <p:style>
          <a:lnRef idx="1">
            <a:srgbClr val="FFFFFF"/>
          </a:lnRef>
          <a:fillRef idx="0">
            <a:srgbClr val="000000">
              <a:alpha val="0"/>
            </a:srgbClr>
          </a:fillRef>
          <a:effectRef idx="0">
            <a:scrgbClr r="0" g="0" b="0"/>
          </a:effectRef>
          <a:fontRef idx="none"/>
        </p:style>
        <p:txBody>
          <a:bodyPr/>
          <a:lstStyle/>
          <a:p>
            <a:endParaRPr lang="en-GB"/>
          </a:p>
        </p:txBody>
      </p:sp>
      <p:pic>
        <p:nvPicPr>
          <p:cNvPr id="6" name="Picture 5"/>
          <p:cNvPicPr/>
          <p:nvPr/>
        </p:nvPicPr>
        <p:blipFill>
          <a:blip r:embed="rId2"/>
          <a:stretch>
            <a:fillRect/>
          </a:stretch>
        </p:blipFill>
        <p:spPr>
          <a:xfrm>
            <a:off x="1690353" y="1493577"/>
            <a:ext cx="1018091" cy="1100274"/>
          </a:xfrm>
          <a:prstGeom prst="rect">
            <a:avLst/>
          </a:prstGeom>
        </p:spPr>
      </p:pic>
      <p:sp>
        <p:nvSpPr>
          <p:cNvPr id="7" name="Shape 56"/>
          <p:cNvSpPr/>
          <p:nvPr/>
        </p:nvSpPr>
        <p:spPr>
          <a:xfrm>
            <a:off x="1694148" y="1496713"/>
            <a:ext cx="1012733" cy="1094483"/>
          </a:xfrm>
          <a:custGeom>
            <a:avLst/>
            <a:gdLst/>
            <a:ahLst/>
            <a:cxnLst/>
            <a:rect l="0" t="0" r="0" b="0"/>
            <a:pathLst>
              <a:path w="1152144" h="1152144">
                <a:moveTo>
                  <a:pt x="0" y="576072"/>
                </a:moveTo>
                <a:cubicBezTo>
                  <a:pt x="0" y="257937"/>
                  <a:pt x="257912" y="0"/>
                  <a:pt x="576072" y="0"/>
                </a:cubicBezTo>
                <a:cubicBezTo>
                  <a:pt x="894207" y="0"/>
                  <a:pt x="1152144" y="257937"/>
                  <a:pt x="1152144" y="576072"/>
                </a:cubicBezTo>
                <a:cubicBezTo>
                  <a:pt x="1152144" y="894207"/>
                  <a:pt x="894207" y="1152144"/>
                  <a:pt x="576072" y="1152144"/>
                </a:cubicBezTo>
                <a:cubicBezTo>
                  <a:pt x="257912" y="1152144"/>
                  <a:pt x="0" y="894207"/>
                  <a:pt x="0" y="576072"/>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sp>
        <p:nvSpPr>
          <p:cNvPr id="8" name="Shape 4777"/>
          <p:cNvSpPr/>
          <p:nvPr/>
        </p:nvSpPr>
        <p:spPr>
          <a:xfrm>
            <a:off x="2665354" y="2763476"/>
            <a:ext cx="7540571" cy="1188585"/>
          </a:xfrm>
          <a:custGeom>
            <a:avLst/>
            <a:gdLst/>
            <a:ahLst/>
            <a:cxnLst/>
            <a:rect l="0" t="0" r="0" b="0"/>
            <a:pathLst>
              <a:path w="8578596" h="1251204">
                <a:moveTo>
                  <a:pt x="0" y="0"/>
                </a:moveTo>
                <a:lnTo>
                  <a:pt x="8578596" y="0"/>
                </a:lnTo>
                <a:lnTo>
                  <a:pt x="8578596" y="1251204"/>
                </a:lnTo>
                <a:lnTo>
                  <a:pt x="0" y="1251204"/>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9" name="Shape 58"/>
          <p:cNvSpPr/>
          <p:nvPr/>
        </p:nvSpPr>
        <p:spPr>
          <a:xfrm>
            <a:off x="2665354" y="2763476"/>
            <a:ext cx="7540571" cy="1188585"/>
          </a:xfrm>
          <a:custGeom>
            <a:avLst/>
            <a:gdLst/>
            <a:ahLst/>
            <a:cxnLst/>
            <a:rect l="0" t="0" r="0" b="0"/>
            <a:pathLst>
              <a:path w="8578596" h="1251204">
                <a:moveTo>
                  <a:pt x="0" y="1251204"/>
                </a:moveTo>
                <a:lnTo>
                  <a:pt x="8578596" y="1251204"/>
                </a:lnTo>
                <a:lnTo>
                  <a:pt x="8578596" y="0"/>
                </a:lnTo>
                <a:lnTo>
                  <a:pt x="0" y="0"/>
                </a:lnTo>
                <a:close/>
              </a:path>
            </a:pathLst>
          </a:custGeom>
          <a:solidFill>
            <a:srgbClr val="92D050"/>
          </a:solidFill>
          <a:ln w="25908" cap="flat">
            <a:round/>
          </a:ln>
        </p:spPr>
        <p:style>
          <a:lnRef idx="1">
            <a:srgbClr val="FFFFFF"/>
          </a:lnRef>
          <a:fillRef idx="0">
            <a:srgbClr val="000000">
              <a:alpha val="0"/>
            </a:srgbClr>
          </a:fillRef>
          <a:effectRef idx="0">
            <a:scrgbClr r="0" g="0" b="0"/>
          </a:effectRef>
          <a:fontRef idx="none"/>
        </p:style>
        <p:txBody>
          <a:bodyPr/>
          <a:lstStyle/>
          <a:p>
            <a:endParaRPr lang="en-GB"/>
          </a:p>
        </p:txBody>
      </p:sp>
      <p:pic>
        <p:nvPicPr>
          <p:cNvPr id="10" name="Picture 9"/>
          <p:cNvPicPr/>
          <p:nvPr/>
        </p:nvPicPr>
        <p:blipFill>
          <a:blip r:embed="rId3"/>
          <a:stretch>
            <a:fillRect/>
          </a:stretch>
        </p:blipFill>
        <p:spPr>
          <a:xfrm>
            <a:off x="2106520" y="2793637"/>
            <a:ext cx="1018091" cy="1100274"/>
          </a:xfrm>
          <a:prstGeom prst="rect">
            <a:avLst/>
          </a:prstGeom>
        </p:spPr>
      </p:pic>
      <p:sp>
        <p:nvSpPr>
          <p:cNvPr id="11" name="Shape 65"/>
          <p:cNvSpPr/>
          <p:nvPr/>
        </p:nvSpPr>
        <p:spPr>
          <a:xfrm>
            <a:off x="2110762" y="2798221"/>
            <a:ext cx="1012733" cy="1094483"/>
          </a:xfrm>
          <a:custGeom>
            <a:avLst/>
            <a:gdLst/>
            <a:ahLst/>
            <a:cxnLst/>
            <a:rect l="0" t="0" r="0" b="0"/>
            <a:pathLst>
              <a:path w="1152144" h="1152144">
                <a:moveTo>
                  <a:pt x="0" y="576072"/>
                </a:moveTo>
                <a:cubicBezTo>
                  <a:pt x="0" y="257937"/>
                  <a:pt x="257912" y="0"/>
                  <a:pt x="576072" y="0"/>
                </a:cubicBezTo>
                <a:cubicBezTo>
                  <a:pt x="894207" y="0"/>
                  <a:pt x="1152144" y="257937"/>
                  <a:pt x="1152144" y="576072"/>
                </a:cubicBezTo>
                <a:cubicBezTo>
                  <a:pt x="1152144" y="894207"/>
                  <a:pt x="894207" y="1152144"/>
                  <a:pt x="576072" y="1152144"/>
                </a:cubicBezTo>
                <a:cubicBezTo>
                  <a:pt x="257912" y="1152144"/>
                  <a:pt x="0" y="894207"/>
                  <a:pt x="0" y="576072"/>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sp>
        <p:nvSpPr>
          <p:cNvPr id="12" name="Shape 4778"/>
          <p:cNvSpPr/>
          <p:nvPr/>
        </p:nvSpPr>
        <p:spPr>
          <a:xfrm>
            <a:off x="2665354" y="4112759"/>
            <a:ext cx="7540571" cy="1119094"/>
          </a:xfrm>
          <a:custGeom>
            <a:avLst/>
            <a:gdLst/>
            <a:ahLst/>
            <a:cxnLst/>
            <a:rect l="0" t="0" r="0" b="0"/>
            <a:pathLst>
              <a:path w="8578596" h="1178052">
                <a:moveTo>
                  <a:pt x="0" y="0"/>
                </a:moveTo>
                <a:lnTo>
                  <a:pt x="8578596" y="0"/>
                </a:lnTo>
                <a:lnTo>
                  <a:pt x="8578596" y="1178052"/>
                </a:lnTo>
                <a:lnTo>
                  <a:pt x="0" y="1178052"/>
                </a:lnTo>
                <a:lnTo>
                  <a:pt x="0" y="0"/>
                </a:lnTo>
              </a:path>
            </a:pathLst>
          </a:custGeom>
          <a:solidFill>
            <a:srgbClr val="92D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3" name="Shape 67"/>
          <p:cNvSpPr/>
          <p:nvPr/>
        </p:nvSpPr>
        <p:spPr>
          <a:xfrm>
            <a:off x="2665354" y="4112759"/>
            <a:ext cx="7540571" cy="1119094"/>
          </a:xfrm>
          <a:custGeom>
            <a:avLst/>
            <a:gdLst/>
            <a:ahLst/>
            <a:cxnLst/>
            <a:rect l="0" t="0" r="0" b="0"/>
            <a:pathLst>
              <a:path w="8578596" h="1178052">
                <a:moveTo>
                  <a:pt x="0" y="1178052"/>
                </a:moveTo>
                <a:lnTo>
                  <a:pt x="8578596" y="1178052"/>
                </a:lnTo>
                <a:lnTo>
                  <a:pt x="8578596" y="0"/>
                </a:lnTo>
                <a:lnTo>
                  <a:pt x="0" y="0"/>
                </a:lnTo>
                <a:close/>
              </a:path>
            </a:pathLst>
          </a:custGeom>
          <a:ln w="25908" cap="flat">
            <a:round/>
          </a:ln>
        </p:spPr>
        <p:style>
          <a:lnRef idx="1">
            <a:srgbClr val="FFFFFF"/>
          </a:lnRef>
          <a:fillRef idx="0">
            <a:srgbClr val="000000">
              <a:alpha val="0"/>
            </a:srgbClr>
          </a:fillRef>
          <a:effectRef idx="0">
            <a:scrgbClr r="0" g="0" b="0"/>
          </a:effectRef>
          <a:fontRef idx="none"/>
        </p:style>
        <p:txBody>
          <a:bodyPr/>
          <a:lstStyle/>
          <a:p>
            <a:endParaRPr lang="en-GB"/>
          </a:p>
        </p:txBody>
      </p:sp>
      <p:pic>
        <p:nvPicPr>
          <p:cNvPr id="14" name="Picture 13"/>
          <p:cNvPicPr/>
          <p:nvPr/>
        </p:nvPicPr>
        <p:blipFill>
          <a:blip r:embed="rId4"/>
          <a:stretch>
            <a:fillRect/>
          </a:stretch>
        </p:blipFill>
        <p:spPr>
          <a:xfrm>
            <a:off x="2153852" y="4120721"/>
            <a:ext cx="1018091" cy="1100274"/>
          </a:xfrm>
          <a:prstGeom prst="rect">
            <a:avLst/>
          </a:prstGeom>
        </p:spPr>
      </p:pic>
      <p:sp>
        <p:nvSpPr>
          <p:cNvPr id="15" name="Shape 74"/>
          <p:cNvSpPr/>
          <p:nvPr/>
        </p:nvSpPr>
        <p:spPr>
          <a:xfrm>
            <a:off x="2158987" y="4124341"/>
            <a:ext cx="1012733" cy="1094483"/>
          </a:xfrm>
          <a:custGeom>
            <a:avLst/>
            <a:gdLst/>
            <a:ahLst/>
            <a:cxnLst/>
            <a:rect l="0" t="0" r="0" b="0"/>
            <a:pathLst>
              <a:path w="1152144" h="1152144">
                <a:moveTo>
                  <a:pt x="0" y="576072"/>
                </a:moveTo>
                <a:cubicBezTo>
                  <a:pt x="0" y="257937"/>
                  <a:pt x="257912" y="0"/>
                  <a:pt x="576072" y="0"/>
                </a:cubicBezTo>
                <a:cubicBezTo>
                  <a:pt x="894207" y="0"/>
                  <a:pt x="1152144" y="257937"/>
                  <a:pt x="1152144" y="576072"/>
                </a:cubicBezTo>
                <a:cubicBezTo>
                  <a:pt x="1152144" y="894207"/>
                  <a:pt x="894207" y="1152144"/>
                  <a:pt x="576072" y="1152144"/>
                </a:cubicBezTo>
                <a:cubicBezTo>
                  <a:pt x="257912" y="1152144"/>
                  <a:pt x="0" y="894207"/>
                  <a:pt x="0" y="576072"/>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sp>
        <p:nvSpPr>
          <p:cNvPr id="16" name="Shape 4779"/>
          <p:cNvSpPr/>
          <p:nvPr/>
        </p:nvSpPr>
        <p:spPr>
          <a:xfrm>
            <a:off x="2200515" y="5434536"/>
            <a:ext cx="8005410" cy="1101721"/>
          </a:xfrm>
          <a:custGeom>
            <a:avLst/>
            <a:gdLst/>
            <a:ahLst/>
            <a:cxnLst/>
            <a:rect l="0" t="0" r="0" b="0"/>
            <a:pathLst>
              <a:path w="9107424" h="1159764">
                <a:moveTo>
                  <a:pt x="0" y="0"/>
                </a:moveTo>
                <a:lnTo>
                  <a:pt x="9107424" y="0"/>
                </a:lnTo>
                <a:lnTo>
                  <a:pt x="9107424" y="1159764"/>
                </a:lnTo>
                <a:lnTo>
                  <a:pt x="0" y="1159764"/>
                </a:lnTo>
                <a:lnTo>
                  <a:pt x="0" y="0"/>
                </a:lnTo>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7" name="Shape 76"/>
          <p:cNvSpPr/>
          <p:nvPr/>
        </p:nvSpPr>
        <p:spPr>
          <a:xfrm>
            <a:off x="2200515" y="5434536"/>
            <a:ext cx="8005410" cy="1101721"/>
          </a:xfrm>
          <a:custGeom>
            <a:avLst/>
            <a:gdLst/>
            <a:ahLst/>
            <a:cxnLst/>
            <a:rect l="0" t="0" r="0" b="0"/>
            <a:pathLst>
              <a:path w="9107424" h="1159764">
                <a:moveTo>
                  <a:pt x="0" y="1159764"/>
                </a:moveTo>
                <a:lnTo>
                  <a:pt x="9107424" y="1159764"/>
                </a:lnTo>
                <a:lnTo>
                  <a:pt x="9107424" y="0"/>
                </a:lnTo>
                <a:lnTo>
                  <a:pt x="0" y="0"/>
                </a:lnTo>
                <a:close/>
              </a:path>
            </a:pathLst>
          </a:custGeom>
          <a:solidFill>
            <a:srgbClr val="92D050"/>
          </a:solidFill>
          <a:ln w="25908" cap="flat">
            <a:round/>
          </a:ln>
        </p:spPr>
        <p:style>
          <a:lnRef idx="1">
            <a:srgbClr val="FFFFFF"/>
          </a:lnRef>
          <a:fillRef idx="0">
            <a:srgbClr val="000000">
              <a:alpha val="0"/>
            </a:srgbClr>
          </a:fillRef>
          <a:effectRef idx="0">
            <a:scrgbClr r="0" g="0" b="0"/>
          </a:effectRef>
          <a:fontRef idx="none"/>
        </p:style>
        <p:txBody>
          <a:bodyPr/>
          <a:lstStyle/>
          <a:p>
            <a:endParaRPr lang="en-GB"/>
          </a:p>
        </p:txBody>
      </p:sp>
      <p:pic>
        <p:nvPicPr>
          <p:cNvPr id="18" name="Picture 17"/>
          <p:cNvPicPr/>
          <p:nvPr/>
        </p:nvPicPr>
        <p:blipFill>
          <a:blip r:embed="rId5"/>
          <a:stretch>
            <a:fillRect/>
          </a:stretch>
        </p:blipFill>
        <p:spPr>
          <a:xfrm>
            <a:off x="1690353" y="5432363"/>
            <a:ext cx="1018091" cy="1100274"/>
          </a:xfrm>
          <a:prstGeom prst="rect">
            <a:avLst/>
          </a:prstGeom>
        </p:spPr>
      </p:pic>
      <p:sp>
        <p:nvSpPr>
          <p:cNvPr id="19" name="Shape 85"/>
          <p:cNvSpPr/>
          <p:nvPr/>
        </p:nvSpPr>
        <p:spPr>
          <a:xfrm>
            <a:off x="1694148" y="5437430"/>
            <a:ext cx="1012733" cy="1094483"/>
          </a:xfrm>
          <a:custGeom>
            <a:avLst/>
            <a:gdLst/>
            <a:ahLst/>
            <a:cxnLst/>
            <a:rect l="0" t="0" r="0" b="0"/>
            <a:pathLst>
              <a:path w="1152144" h="1152144">
                <a:moveTo>
                  <a:pt x="0" y="576072"/>
                </a:moveTo>
                <a:cubicBezTo>
                  <a:pt x="0" y="257937"/>
                  <a:pt x="257912" y="0"/>
                  <a:pt x="576072" y="0"/>
                </a:cubicBezTo>
                <a:cubicBezTo>
                  <a:pt x="894207" y="0"/>
                  <a:pt x="1152144" y="257937"/>
                  <a:pt x="1152144" y="576072"/>
                </a:cubicBezTo>
                <a:cubicBezTo>
                  <a:pt x="1152144" y="894207"/>
                  <a:pt x="894207" y="1152144"/>
                  <a:pt x="576072" y="1152144"/>
                </a:cubicBezTo>
                <a:cubicBezTo>
                  <a:pt x="257912" y="1152144"/>
                  <a:pt x="0" y="894207"/>
                  <a:pt x="0" y="576072"/>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sp>
        <p:nvSpPr>
          <p:cNvPr id="20" name="Rectangle 19"/>
          <p:cNvSpPr/>
          <p:nvPr/>
        </p:nvSpPr>
        <p:spPr>
          <a:xfrm>
            <a:off x="2865038" y="398417"/>
            <a:ext cx="5184871" cy="502317"/>
          </a:xfrm>
          <a:prstGeom prst="rect">
            <a:avLst/>
          </a:prstGeom>
        </p:spPr>
        <p:txBody>
          <a:bodyPr wrap="square">
            <a:spAutoFit/>
          </a:bodyPr>
          <a:lstStyle/>
          <a:p>
            <a:pPr marL="1163320" indent="-6350">
              <a:lnSpc>
                <a:spcPct val="111000"/>
              </a:lnSpc>
              <a:spcAft>
                <a:spcPts val="2735"/>
              </a:spcAft>
            </a:pPr>
            <a:r>
              <a:rPr lang="en-GB"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are the areas of SEND?</a:t>
            </a:r>
            <a:endParaRPr lang="en-GB" sz="24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p:cNvSpPr txBox="1"/>
          <p:nvPr/>
        </p:nvSpPr>
        <p:spPr>
          <a:xfrm>
            <a:off x="2841253" y="1479459"/>
            <a:ext cx="7340887" cy="1169551"/>
          </a:xfrm>
          <a:prstGeom prst="rect">
            <a:avLst/>
          </a:prstGeom>
          <a:noFill/>
        </p:spPr>
        <p:txBody>
          <a:bodyPr wrap="square" rtlCol="0">
            <a:spAutoFit/>
          </a:bodyPr>
          <a:lstStyle/>
          <a:p>
            <a:r>
              <a:rPr lang="en-GB" sz="1400" b="1" dirty="0"/>
              <a:t>Communication and Interaction:</a:t>
            </a:r>
            <a:endParaRPr lang="en-GB" sz="1400" dirty="0"/>
          </a:p>
          <a:p>
            <a:r>
              <a:rPr lang="en-GB" sz="1400" b="1" dirty="0"/>
              <a:t>C</a:t>
            </a:r>
            <a:r>
              <a:rPr lang="en-GB" sz="1400" dirty="0"/>
              <a:t>hildren with speech, language and communication needs (SLCN) have </a:t>
            </a:r>
            <a:r>
              <a:rPr lang="en-GB" sz="1400" dirty="0" smtClean="0"/>
              <a:t>difficulty communicating </a:t>
            </a:r>
            <a:r>
              <a:rPr lang="en-GB" sz="1400" dirty="0"/>
              <a:t>with others and may also not understand and use social rules of communication. This often includes children with Autism Spectrum </a:t>
            </a:r>
            <a:r>
              <a:rPr lang="en-GB" sz="1400" dirty="0" smtClean="0"/>
              <a:t>Disorder. Children may also have Developmental Language Disorder.</a:t>
            </a:r>
            <a:endParaRPr lang="en-GB" sz="1400" dirty="0"/>
          </a:p>
        </p:txBody>
      </p:sp>
      <p:sp>
        <p:nvSpPr>
          <p:cNvPr id="22" name="TextBox 21"/>
          <p:cNvSpPr txBox="1"/>
          <p:nvPr/>
        </p:nvSpPr>
        <p:spPr>
          <a:xfrm>
            <a:off x="3171721" y="2793733"/>
            <a:ext cx="6877890" cy="1169551"/>
          </a:xfrm>
          <a:prstGeom prst="rect">
            <a:avLst/>
          </a:prstGeom>
          <a:noFill/>
        </p:spPr>
        <p:txBody>
          <a:bodyPr wrap="square" rtlCol="0">
            <a:spAutoFit/>
          </a:bodyPr>
          <a:lstStyle/>
          <a:p>
            <a:r>
              <a:rPr lang="en-GB" sz="1400" b="1" dirty="0"/>
              <a:t>Cognition and Learning: </a:t>
            </a:r>
            <a:endParaRPr lang="en-GB" sz="1400" dirty="0"/>
          </a:p>
          <a:p>
            <a:r>
              <a:rPr lang="en-GB" sz="1400" dirty="0"/>
              <a:t>Learning difficulties cover a wide range of needs, including moderate learning difficulties (MLD), severe (SLD), where children are likely to need support in all areas of the curriculum. Specific </a:t>
            </a:r>
            <a:r>
              <a:rPr lang="en-GB" sz="1400" dirty="0" smtClean="0"/>
              <a:t>Learning </a:t>
            </a:r>
            <a:r>
              <a:rPr lang="en-GB" sz="1400" dirty="0"/>
              <a:t>difficulties (</a:t>
            </a:r>
            <a:r>
              <a:rPr lang="en-GB" sz="1400" dirty="0" err="1"/>
              <a:t>SpLD</a:t>
            </a:r>
            <a:r>
              <a:rPr lang="en-GB" sz="1400" dirty="0" smtClean="0"/>
              <a:t>) </a:t>
            </a:r>
            <a:r>
              <a:rPr lang="en-GB" sz="1400" dirty="0"/>
              <a:t>affect one or more specific aspects learning. This encompasses a range of conditions such as dyslexia, </a:t>
            </a:r>
            <a:r>
              <a:rPr lang="en-GB" sz="1400" dirty="0" smtClean="0"/>
              <a:t>dyscalculia, dysgraphia </a:t>
            </a:r>
            <a:r>
              <a:rPr lang="en-GB" sz="1400" dirty="0"/>
              <a:t>and dyspraxia.</a:t>
            </a:r>
          </a:p>
        </p:txBody>
      </p:sp>
      <p:sp>
        <p:nvSpPr>
          <p:cNvPr id="23" name="TextBox 22"/>
          <p:cNvSpPr txBox="1"/>
          <p:nvPr/>
        </p:nvSpPr>
        <p:spPr>
          <a:xfrm>
            <a:off x="3171720" y="4106301"/>
            <a:ext cx="6877891" cy="1169551"/>
          </a:xfrm>
          <a:prstGeom prst="rect">
            <a:avLst/>
          </a:prstGeom>
          <a:noFill/>
        </p:spPr>
        <p:txBody>
          <a:bodyPr wrap="square" rtlCol="0">
            <a:spAutoFit/>
          </a:bodyPr>
          <a:lstStyle/>
          <a:p>
            <a:r>
              <a:rPr lang="en-GB" sz="1400" b="1" dirty="0"/>
              <a:t>Social, Emotional and Mental Health difficulties:</a:t>
            </a:r>
            <a:endParaRPr lang="en-GB" sz="1400" dirty="0"/>
          </a:p>
          <a:p>
            <a:r>
              <a:rPr lang="en-GB" sz="1400" dirty="0"/>
              <a:t>Children may experience a wide range of social and emotional difficulties. These may include becoming withdrawn, isolated as well as displaying challenging, disruptive or disturbing behaviour. Other children may have disorders such as attention deficit disorder, attention deficit hyperactive </a:t>
            </a:r>
            <a:r>
              <a:rPr lang="en-GB" sz="1400" dirty="0" smtClean="0"/>
              <a:t>disorder, </a:t>
            </a:r>
            <a:r>
              <a:rPr lang="en-GB" sz="1400" dirty="0"/>
              <a:t>attachment </a:t>
            </a:r>
            <a:r>
              <a:rPr lang="en-GB" sz="1400" dirty="0" smtClean="0"/>
              <a:t>disorder or other diagnosed anxiety difficulties.</a:t>
            </a:r>
            <a:endParaRPr lang="en-GB" sz="1400" dirty="0"/>
          </a:p>
        </p:txBody>
      </p:sp>
      <p:sp>
        <p:nvSpPr>
          <p:cNvPr id="24" name="TextBox 23"/>
          <p:cNvSpPr txBox="1"/>
          <p:nvPr/>
        </p:nvSpPr>
        <p:spPr>
          <a:xfrm>
            <a:off x="2706882" y="5420479"/>
            <a:ext cx="7609630" cy="1169551"/>
          </a:xfrm>
          <a:prstGeom prst="rect">
            <a:avLst/>
          </a:prstGeom>
          <a:noFill/>
        </p:spPr>
        <p:txBody>
          <a:bodyPr wrap="square" rtlCol="0">
            <a:spAutoFit/>
          </a:bodyPr>
          <a:lstStyle/>
          <a:p>
            <a:r>
              <a:rPr lang="en-GB" sz="1400" b="1" dirty="0" smtClean="0"/>
              <a:t>Sensory and/or Physical Needs:</a:t>
            </a:r>
            <a:endParaRPr lang="en-GB" sz="1400" dirty="0"/>
          </a:p>
          <a:p>
            <a:r>
              <a:rPr lang="en-GB" sz="1400" dirty="0" smtClean="0"/>
              <a:t>These include vision impairment, hearing impairment or multi-sensory impairment which will require specialist support and/or equipment or access their learning. Some children with a physical disability require ongoing support and equipment to access all the opportunities available to their peers. It also includes children with medical needs.</a:t>
            </a:r>
          </a:p>
        </p:txBody>
      </p:sp>
      <p:pic>
        <p:nvPicPr>
          <p:cNvPr id="26" name="image1.jpeg"/>
          <p:cNvPicPr/>
          <p:nvPr/>
        </p:nvPicPr>
        <p:blipFill>
          <a:blip r:embed="rId6" cstate="print">
            <a:extLst>
              <a:ext uri="{28A0092B-C50C-407E-A947-70E740481C1C}">
                <a14:useLocalDpi xmlns:a14="http://schemas.microsoft.com/office/drawing/2010/main" val="0"/>
              </a:ext>
            </a:extLst>
          </a:blip>
          <a:stretch>
            <a:fillRect/>
          </a:stretch>
        </p:blipFill>
        <p:spPr>
          <a:xfrm>
            <a:off x="280750" y="192388"/>
            <a:ext cx="1252049" cy="1378020"/>
          </a:xfrm>
          <a:prstGeom prst="rect">
            <a:avLst/>
          </a:prstGeom>
        </p:spPr>
      </p:pic>
      <p:pic>
        <p:nvPicPr>
          <p:cNvPr id="27" name="image1.jpeg"/>
          <p:cNvPicPr/>
          <p:nvPr/>
        </p:nvPicPr>
        <p:blipFill>
          <a:blip r:embed="rId6" cstate="print">
            <a:extLst>
              <a:ext uri="{28A0092B-C50C-407E-A947-70E740481C1C}">
                <a14:useLocalDpi xmlns:a14="http://schemas.microsoft.com/office/drawing/2010/main" val="0"/>
              </a:ext>
            </a:extLst>
          </a:blip>
          <a:stretch>
            <a:fillRect/>
          </a:stretch>
        </p:blipFill>
        <p:spPr>
          <a:xfrm>
            <a:off x="10712292" y="211724"/>
            <a:ext cx="1252049" cy="1378020"/>
          </a:xfrm>
          <a:prstGeom prst="rect">
            <a:avLst/>
          </a:prstGeom>
        </p:spPr>
      </p:pic>
    </p:spTree>
    <p:extLst>
      <p:ext uri="{BB962C8B-B14F-4D97-AF65-F5344CB8AC3E}">
        <p14:creationId xmlns:p14="http://schemas.microsoft.com/office/powerpoint/2010/main" val="381190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2193" y="1355771"/>
            <a:ext cx="6956528" cy="5072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462120" y="452569"/>
            <a:ext cx="3439886" cy="461665"/>
          </a:xfrm>
          <a:prstGeom prst="rect">
            <a:avLst/>
          </a:prstGeom>
        </p:spPr>
        <p:txBody>
          <a:bodyPr wrap="square">
            <a:spAutoFit/>
          </a:bodyPr>
          <a:lstStyle/>
          <a:p>
            <a:pPr algn="ctr"/>
            <a:r>
              <a:rPr lang="en-GB" sz="2400" b="1" dirty="0"/>
              <a:t>What is a Disability? </a:t>
            </a:r>
            <a:endParaRPr lang="en-GB" sz="2400" dirty="0"/>
          </a:p>
        </p:txBody>
      </p:sp>
      <p:sp>
        <p:nvSpPr>
          <p:cNvPr id="4" name="TextBox 3"/>
          <p:cNvSpPr txBox="1"/>
          <p:nvPr/>
        </p:nvSpPr>
        <p:spPr>
          <a:xfrm>
            <a:off x="4181635" y="1739249"/>
            <a:ext cx="5466443" cy="4247317"/>
          </a:xfrm>
          <a:prstGeom prst="rect">
            <a:avLst/>
          </a:prstGeom>
          <a:noFill/>
        </p:spPr>
        <p:txBody>
          <a:bodyPr wrap="square" rtlCol="0">
            <a:spAutoFit/>
          </a:bodyPr>
          <a:lstStyle/>
          <a:p>
            <a:r>
              <a:rPr lang="en-GB" dirty="0" smtClean="0"/>
              <a:t>The Equality Act 2010 states that a person has a disability if they have a physical or mental impairment and the impairment has a substantial and long term adverse effect on their ability to carry out normal day-to-day activities.</a:t>
            </a:r>
          </a:p>
          <a:p>
            <a:endParaRPr lang="en-GB" dirty="0"/>
          </a:p>
          <a:p>
            <a:r>
              <a:rPr lang="en-GB" dirty="0" smtClean="0"/>
              <a:t>A physical or mental impairment includes: learning difficulties including specific learning difficulties; medical conditions including epilepsy, diabetes, more severe forms of asthma and eczema; autism; speech, language and communication impairments.</a:t>
            </a:r>
          </a:p>
          <a:p>
            <a:endParaRPr lang="en-GB" dirty="0"/>
          </a:p>
          <a:p>
            <a:r>
              <a:rPr lang="en-GB" dirty="0" smtClean="0"/>
              <a:t>If the impairment has a substantial and long term effect on a person’s ability to carry out normal day-to-day activities, it may amount to a disability.</a:t>
            </a:r>
            <a:endParaRPr lang="en-GB" dirty="0"/>
          </a:p>
        </p:txBody>
      </p:sp>
      <p:pic>
        <p:nvPicPr>
          <p:cNvPr id="5" name="Picture 4"/>
          <p:cNvPicPr/>
          <p:nvPr/>
        </p:nvPicPr>
        <p:blipFill>
          <a:blip r:embed="rId2"/>
          <a:stretch>
            <a:fillRect/>
          </a:stretch>
        </p:blipFill>
        <p:spPr>
          <a:xfrm>
            <a:off x="1191435" y="2432873"/>
            <a:ext cx="2776220" cy="2776220"/>
          </a:xfrm>
          <a:prstGeom prst="rect">
            <a:avLst/>
          </a:prstGeom>
        </p:spPr>
      </p:pic>
      <p:pic>
        <p:nvPicPr>
          <p:cNvPr id="6" name="image1.jpeg"/>
          <p:cNvPicPr/>
          <p:nvPr/>
        </p:nvPicPr>
        <p:blipFill>
          <a:blip r:embed="rId3" cstate="print">
            <a:extLst>
              <a:ext uri="{28A0092B-C50C-407E-A947-70E740481C1C}">
                <a14:useLocalDpi xmlns:a14="http://schemas.microsoft.com/office/drawing/2010/main" val="0"/>
              </a:ext>
            </a:extLst>
          </a:blip>
          <a:stretch>
            <a:fillRect/>
          </a:stretch>
        </p:blipFill>
        <p:spPr>
          <a:xfrm>
            <a:off x="280750" y="192388"/>
            <a:ext cx="1707872" cy="1662170"/>
          </a:xfrm>
          <a:prstGeom prst="rect">
            <a:avLst/>
          </a:prstGeom>
        </p:spPr>
      </p:pic>
      <p:pic>
        <p:nvPicPr>
          <p:cNvPr id="8" name="image1.jpeg"/>
          <p:cNvPicPr/>
          <p:nvPr/>
        </p:nvPicPr>
        <p:blipFill>
          <a:blip r:embed="rId3" cstate="print">
            <a:extLst>
              <a:ext uri="{28A0092B-C50C-407E-A947-70E740481C1C}">
                <a14:useLocalDpi xmlns:a14="http://schemas.microsoft.com/office/drawing/2010/main" val="0"/>
              </a:ext>
            </a:extLst>
          </a:blip>
          <a:stretch>
            <a:fillRect/>
          </a:stretch>
        </p:blipFill>
        <p:spPr>
          <a:xfrm>
            <a:off x="10103584" y="192388"/>
            <a:ext cx="1707872" cy="1662170"/>
          </a:xfrm>
          <a:prstGeom prst="rect">
            <a:avLst/>
          </a:prstGeom>
        </p:spPr>
      </p:pic>
    </p:spTree>
    <p:extLst>
      <p:ext uri="{BB962C8B-B14F-4D97-AF65-F5344CB8AC3E}">
        <p14:creationId xmlns:p14="http://schemas.microsoft.com/office/powerpoint/2010/main" val="180831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7"/>
          <p:cNvSpPr/>
          <p:nvPr/>
        </p:nvSpPr>
        <p:spPr>
          <a:xfrm>
            <a:off x="1779545" y="1255546"/>
            <a:ext cx="1396816" cy="5415916"/>
          </a:xfrm>
          <a:custGeom>
            <a:avLst/>
            <a:gdLst/>
            <a:ahLst/>
            <a:cxnLst/>
            <a:rect l="0" t="0" r="0" b="0"/>
            <a:pathLst>
              <a:path w="1589100" h="5701246">
                <a:moveTo>
                  <a:pt x="15278" y="0"/>
                </a:moveTo>
                <a:cubicBezTo>
                  <a:pt x="1589100" y="1574419"/>
                  <a:pt x="1589100" y="4126865"/>
                  <a:pt x="15278" y="5701246"/>
                </a:cubicBezTo>
                <a:lnTo>
                  <a:pt x="0" y="5685968"/>
                </a:lnTo>
                <a:cubicBezTo>
                  <a:pt x="1565351" y="4120008"/>
                  <a:pt x="1565351" y="1581277"/>
                  <a:pt x="0" y="15367"/>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4" name="Shape 4776"/>
          <p:cNvSpPr/>
          <p:nvPr/>
        </p:nvSpPr>
        <p:spPr>
          <a:xfrm>
            <a:off x="2290667" y="1388738"/>
            <a:ext cx="8005410" cy="1208853"/>
          </a:xfrm>
          <a:custGeom>
            <a:avLst/>
            <a:gdLst/>
            <a:ahLst/>
            <a:cxnLst/>
            <a:rect l="0" t="0" r="0" b="0"/>
            <a:pathLst>
              <a:path w="9107424" h="1272540">
                <a:moveTo>
                  <a:pt x="0" y="0"/>
                </a:moveTo>
                <a:lnTo>
                  <a:pt x="9107424" y="0"/>
                </a:lnTo>
                <a:lnTo>
                  <a:pt x="9107424" y="1272540"/>
                </a:lnTo>
                <a:lnTo>
                  <a:pt x="0" y="1272540"/>
                </a:lnTo>
                <a:lnTo>
                  <a:pt x="0" y="0"/>
                </a:lnTo>
              </a:path>
            </a:pathLst>
          </a:custGeom>
          <a:solidFill>
            <a:srgbClr val="92D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5" name="Shape 49"/>
          <p:cNvSpPr/>
          <p:nvPr/>
        </p:nvSpPr>
        <p:spPr>
          <a:xfrm>
            <a:off x="2290667" y="1388738"/>
            <a:ext cx="8005410" cy="1208853"/>
          </a:xfrm>
          <a:custGeom>
            <a:avLst/>
            <a:gdLst/>
            <a:ahLst/>
            <a:cxnLst/>
            <a:rect l="0" t="0" r="0" b="0"/>
            <a:pathLst>
              <a:path w="9107424" h="1272540">
                <a:moveTo>
                  <a:pt x="0" y="1272540"/>
                </a:moveTo>
                <a:lnTo>
                  <a:pt x="9107424" y="1272540"/>
                </a:lnTo>
                <a:lnTo>
                  <a:pt x="9107424" y="0"/>
                </a:lnTo>
                <a:lnTo>
                  <a:pt x="0" y="0"/>
                </a:lnTo>
                <a:close/>
              </a:path>
            </a:pathLst>
          </a:custGeom>
          <a:ln w="25908" cap="flat">
            <a:round/>
          </a:ln>
        </p:spPr>
        <p:style>
          <a:lnRef idx="1">
            <a:srgbClr val="FFFFFF"/>
          </a:lnRef>
          <a:fillRef idx="0">
            <a:srgbClr val="000000">
              <a:alpha val="0"/>
            </a:srgbClr>
          </a:fillRef>
          <a:effectRef idx="0">
            <a:scrgbClr r="0" g="0" b="0"/>
          </a:effectRef>
          <a:fontRef idx="none"/>
        </p:style>
        <p:txBody>
          <a:bodyPr/>
          <a:lstStyle/>
          <a:p>
            <a:endParaRPr lang="en-GB"/>
          </a:p>
        </p:txBody>
      </p:sp>
      <p:pic>
        <p:nvPicPr>
          <p:cNvPr id="6" name="Picture 5"/>
          <p:cNvPicPr/>
          <p:nvPr/>
        </p:nvPicPr>
        <p:blipFill>
          <a:blip r:embed="rId2"/>
          <a:stretch>
            <a:fillRect/>
          </a:stretch>
        </p:blipFill>
        <p:spPr>
          <a:xfrm>
            <a:off x="1780505" y="1442062"/>
            <a:ext cx="1018091" cy="1100274"/>
          </a:xfrm>
          <a:prstGeom prst="rect">
            <a:avLst/>
          </a:prstGeom>
        </p:spPr>
      </p:pic>
      <p:sp>
        <p:nvSpPr>
          <p:cNvPr id="7" name="Shape 56"/>
          <p:cNvSpPr/>
          <p:nvPr/>
        </p:nvSpPr>
        <p:spPr>
          <a:xfrm>
            <a:off x="1784300" y="1445198"/>
            <a:ext cx="1012733" cy="1094483"/>
          </a:xfrm>
          <a:custGeom>
            <a:avLst/>
            <a:gdLst/>
            <a:ahLst/>
            <a:cxnLst/>
            <a:rect l="0" t="0" r="0" b="0"/>
            <a:pathLst>
              <a:path w="1152144" h="1152144">
                <a:moveTo>
                  <a:pt x="0" y="576072"/>
                </a:moveTo>
                <a:cubicBezTo>
                  <a:pt x="0" y="257937"/>
                  <a:pt x="257912" y="0"/>
                  <a:pt x="576072" y="0"/>
                </a:cubicBezTo>
                <a:cubicBezTo>
                  <a:pt x="894207" y="0"/>
                  <a:pt x="1152144" y="257937"/>
                  <a:pt x="1152144" y="576072"/>
                </a:cubicBezTo>
                <a:cubicBezTo>
                  <a:pt x="1152144" y="894207"/>
                  <a:pt x="894207" y="1152144"/>
                  <a:pt x="576072" y="1152144"/>
                </a:cubicBezTo>
                <a:cubicBezTo>
                  <a:pt x="257912" y="1152144"/>
                  <a:pt x="0" y="894207"/>
                  <a:pt x="0" y="576072"/>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sp>
        <p:nvSpPr>
          <p:cNvPr id="8" name="Shape 4777"/>
          <p:cNvSpPr/>
          <p:nvPr/>
        </p:nvSpPr>
        <p:spPr>
          <a:xfrm>
            <a:off x="2755506" y="2711961"/>
            <a:ext cx="7540571" cy="1188585"/>
          </a:xfrm>
          <a:custGeom>
            <a:avLst/>
            <a:gdLst/>
            <a:ahLst/>
            <a:cxnLst/>
            <a:rect l="0" t="0" r="0" b="0"/>
            <a:pathLst>
              <a:path w="8578596" h="1251204">
                <a:moveTo>
                  <a:pt x="0" y="0"/>
                </a:moveTo>
                <a:lnTo>
                  <a:pt x="8578596" y="0"/>
                </a:lnTo>
                <a:lnTo>
                  <a:pt x="8578596" y="1251204"/>
                </a:lnTo>
                <a:lnTo>
                  <a:pt x="0" y="1251204"/>
                </a:lnTo>
                <a:lnTo>
                  <a:pt x="0" y="0"/>
                </a:lnTo>
              </a:path>
            </a:pathLst>
          </a:custGeom>
          <a:solidFill>
            <a:srgbClr val="92D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9" name="Shape 58"/>
          <p:cNvSpPr/>
          <p:nvPr/>
        </p:nvSpPr>
        <p:spPr>
          <a:xfrm>
            <a:off x="2755506" y="2711961"/>
            <a:ext cx="7540571" cy="1188585"/>
          </a:xfrm>
          <a:custGeom>
            <a:avLst/>
            <a:gdLst/>
            <a:ahLst/>
            <a:cxnLst/>
            <a:rect l="0" t="0" r="0" b="0"/>
            <a:pathLst>
              <a:path w="8578596" h="1251204">
                <a:moveTo>
                  <a:pt x="0" y="1251204"/>
                </a:moveTo>
                <a:lnTo>
                  <a:pt x="8578596" y="1251204"/>
                </a:lnTo>
                <a:lnTo>
                  <a:pt x="8578596" y="0"/>
                </a:lnTo>
                <a:lnTo>
                  <a:pt x="0" y="0"/>
                </a:lnTo>
                <a:close/>
              </a:path>
            </a:pathLst>
          </a:custGeom>
          <a:ln w="25908"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0" name="Shape 4778"/>
          <p:cNvSpPr/>
          <p:nvPr/>
        </p:nvSpPr>
        <p:spPr>
          <a:xfrm>
            <a:off x="2755506" y="4061244"/>
            <a:ext cx="7540571" cy="1119094"/>
          </a:xfrm>
          <a:custGeom>
            <a:avLst/>
            <a:gdLst/>
            <a:ahLst/>
            <a:cxnLst/>
            <a:rect l="0" t="0" r="0" b="0"/>
            <a:pathLst>
              <a:path w="8578596" h="1178052">
                <a:moveTo>
                  <a:pt x="0" y="0"/>
                </a:moveTo>
                <a:lnTo>
                  <a:pt x="8578596" y="0"/>
                </a:lnTo>
                <a:lnTo>
                  <a:pt x="8578596" y="1178052"/>
                </a:lnTo>
                <a:lnTo>
                  <a:pt x="0" y="1178052"/>
                </a:lnTo>
                <a:lnTo>
                  <a:pt x="0" y="0"/>
                </a:lnTo>
              </a:path>
            </a:pathLst>
          </a:custGeom>
          <a:solidFill>
            <a:srgbClr val="92D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1" name="Shape 67"/>
          <p:cNvSpPr/>
          <p:nvPr/>
        </p:nvSpPr>
        <p:spPr>
          <a:xfrm>
            <a:off x="2755506" y="4061244"/>
            <a:ext cx="7540571" cy="1119094"/>
          </a:xfrm>
          <a:custGeom>
            <a:avLst/>
            <a:gdLst/>
            <a:ahLst/>
            <a:cxnLst/>
            <a:rect l="0" t="0" r="0" b="0"/>
            <a:pathLst>
              <a:path w="8578596" h="1178052">
                <a:moveTo>
                  <a:pt x="0" y="1178052"/>
                </a:moveTo>
                <a:lnTo>
                  <a:pt x="8578596" y="1178052"/>
                </a:lnTo>
                <a:lnTo>
                  <a:pt x="8578596" y="0"/>
                </a:lnTo>
                <a:lnTo>
                  <a:pt x="0" y="0"/>
                </a:lnTo>
                <a:close/>
              </a:path>
            </a:pathLst>
          </a:custGeom>
          <a:ln w="25908" cap="flat">
            <a:round/>
          </a:ln>
        </p:spPr>
        <p:style>
          <a:lnRef idx="1">
            <a:srgbClr val="FFFFFF"/>
          </a:lnRef>
          <a:fillRef idx="0">
            <a:srgbClr val="000000">
              <a:alpha val="0"/>
            </a:srgbClr>
          </a:fillRef>
          <a:effectRef idx="0">
            <a:scrgbClr r="0" g="0" b="0"/>
          </a:effectRef>
          <a:fontRef idx="none"/>
        </p:style>
        <p:txBody>
          <a:bodyPr/>
          <a:lstStyle/>
          <a:p>
            <a:endParaRPr lang="en-GB"/>
          </a:p>
        </p:txBody>
      </p:sp>
      <p:sp>
        <p:nvSpPr>
          <p:cNvPr id="12" name="Shape 4779"/>
          <p:cNvSpPr/>
          <p:nvPr/>
        </p:nvSpPr>
        <p:spPr>
          <a:xfrm>
            <a:off x="2290667" y="5383021"/>
            <a:ext cx="8005410" cy="1101721"/>
          </a:xfrm>
          <a:custGeom>
            <a:avLst/>
            <a:gdLst/>
            <a:ahLst/>
            <a:cxnLst/>
            <a:rect l="0" t="0" r="0" b="0"/>
            <a:pathLst>
              <a:path w="9107424" h="1159764">
                <a:moveTo>
                  <a:pt x="0" y="0"/>
                </a:moveTo>
                <a:lnTo>
                  <a:pt x="9107424" y="0"/>
                </a:lnTo>
                <a:lnTo>
                  <a:pt x="9107424" y="1159764"/>
                </a:lnTo>
                <a:lnTo>
                  <a:pt x="0" y="1159764"/>
                </a:lnTo>
                <a:lnTo>
                  <a:pt x="0" y="0"/>
                </a:lnTo>
              </a:path>
            </a:pathLst>
          </a:custGeom>
          <a:solidFill>
            <a:srgbClr val="92D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3" name="Shape 76"/>
          <p:cNvSpPr/>
          <p:nvPr/>
        </p:nvSpPr>
        <p:spPr>
          <a:xfrm>
            <a:off x="2290667" y="5383021"/>
            <a:ext cx="8005410" cy="1101721"/>
          </a:xfrm>
          <a:custGeom>
            <a:avLst/>
            <a:gdLst/>
            <a:ahLst/>
            <a:cxnLst/>
            <a:rect l="0" t="0" r="0" b="0"/>
            <a:pathLst>
              <a:path w="9107424" h="1159764">
                <a:moveTo>
                  <a:pt x="0" y="1159764"/>
                </a:moveTo>
                <a:lnTo>
                  <a:pt x="9107424" y="1159764"/>
                </a:lnTo>
                <a:lnTo>
                  <a:pt x="9107424" y="0"/>
                </a:lnTo>
                <a:lnTo>
                  <a:pt x="0" y="0"/>
                </a:lnTo>
                <a:close/>
              </a:path>
            </a:pathLst>
          </a:custGeom>
          <a:ln w="25908" cap="flat">
            <a:round/>
          </a:ln>
        </p:spPr>
        <p:style>
          <a:lnRef idx="1">
            <a:srgbClr val="FFFFFF"/>
          </a:lnRef>
          <a:fillRef idx="0">
            <a:srgbClr val="000000">
              <a:alpha val="0"/>
            </a:srgbClr>
          </a:fillRef>
          <a:effectRef idx="0">
            <a:scrgbClr r="0" g="0" b="0"/>
          </a:effectRef>
          <a:fontRef idx="none"/>
        </p:style>
        <p:txBody>
          <a:bodyPr/>
          <a:lstStyle/>
          <a:p>
            <a:endParaRPr lang="en-GB"/>
          </a:p>
        </p:txBody>
      </p:sp>
      <p:pic>
        <p:nvPicPr>
          <p:cNvPr id="14" name="Picture 13"/>
          <p:cNvPicPr/>
          <p:nvPr/>
        </p:nvPicPr>
        <p:blipFill>
          <a:blip r:embed="rId3"/>
          <a:stretch>
            <a:fillRect/>
          </a:stretch>
        </p:blipFill>
        <p:spPr>
          <a:xfrm>
            <a:off x="1780505" y="5380848"/>
            <a:ext cx="1018091" cy="1100274"/>
          </a:xfrm>
          <a:prstGeom prst="rect">
            <a:avLst/>
          </a:prstGeom>
        </p:spPr>
      </p:pic>
      <p:sp>
        <p:nvSpPr>
          <p:cNvPr id="15" name="Shape 85"/>
          <p:cNvSpPr/>
          <p:nvPr/>
        </p:nvSpPr>
        <p:spPr>
          <a:xfrm>
            <a:off x="1784300" y="5385915"/>
            <a:ext cx="1012733" cy="1094483"/>
          </a:xfrm>
          <a:custGeom>
            <a:avLst/>
            <a:gdLst/>
            <a:ahLst/>
            <a:cxnLst/>
            <a:rect l="0" t="0" r="0" b="0"/>
            <a:pathLst>
              <a:path w="1152144" h="1152144">
                <a:moveTo>
                  <a:pt x="0" y="576072"/>
                </a:moveTo>
                <a:cubicBezTo>
                  <a:pt x="0" y="257937"/>
                  <a:pt x="257912" y="0"/>
                  <a:pt x="576072" y="0"/>
                </a:cubicBezTo>
                <a:cubicBezTo>
                  <a:pt x="894207" y="0"/>
                  <a:pt x="1152144" y="257937"/>
                  <a:pt x="1152144" y="576072"/>
                </a:cubicBezTo>
                <a:cubicBezTo>
                  <a:pt x="1152144" y="894207"/>
                  <a:pt x="894207" y="1152144"/>
                  <a:pt x="576072" y="1152144"/>
                </a:cubicBezTo>
                <a:cubicBezTo>
                  <a:pt x="257912" y="1152144"/>
                  <a:pt x="0" y="894207"/>
                  <a:pt x="0" y="576072"/>
                </a:cubicBezTo>
                <a:close/>
              </a:path>
            </a:pathLst>
          </a:custGeom>
          <a:ln w="25908" cap="flat">
            <a:round/>
          </a:ln>
        </p:spPr>
        <p:style>
          <a:lnRef idx="1">
            <a:srgbClr val="4F81BD"/>
          </a:lnRef>
          <a:fillRef idx="0">
            <a:srgbClr val="000000">
              <a:alpha val="0"/>
            </a:srgbClr>
          </a:fillRef>
          <a:effectRef idx="0">
            <a:scrgbClr r="0" g="0" b="0"/>
          </a:effectRef>
          <a:fontRef idx="none"/>
        </p:style>
        <p:txBody>
          <a:bodyPr/>
          <a:lstStyle/>
          <a:p>
            <a:endParaRPr lang="en-GB"/>
          </a:p>
        </p:txBody>
      </p:sp>
      <p:sp>
        <p:nvSpPr>
          <p:cNvPr id="16" name="Rectangle 15"/>
          <p:cNvSpPr/>
          <p:nvPr/>
        </p:nvSpPr>
        <p:spPr>
          <a:xfrm>
            <a:off x="1950470" y="395353"/>
            <a:ext cx="8321821" cy="707886"/>
          </a:xfrm>
          <a:prstGeom prst="rect">
            <a:avLst/>
          </a:prstGeom>
        </p:spPr>
        <p:txBody>
          <a:bodyPr wrap="square">
            <a:spAutoFit/>
          </a:bodyPr>
          <a:lstStyle/>
          <a:p>
            <a:pPr algn="ctr"/>
            <a:r>
              <a:rPr lang="en-GB" sz="2000" b="1" dirty="0" smtClean="0"/>
              <a:t>Who </a:t>
            </a:r>
            <a:r>
              <a:rPr lang="en-GB" sz="2000" b="1" dirty="0"/>
              <a:t>are the best people to talk to in school about my child’s difficulties with Learning/Special Educational Needs?  </a:t>
            </a:r>
            <a:endParaRPr lang="en-GB" sz="2000" dirty="0"/>
          </a:p>
        </p:txBody>
      </p:sp>
      <p:sp>
        <p:nvSpPr>
          <p:cNvPr id="17" name="TextBox 16"/>
          <p:cNvSpPr txBox="1"/>
          <p:nvPr/>
        </p:nvSpPr>
        <p:spPr>
          <a:xfrm>
            <a:off x="2931405" y="1716142"/>
            <a:ext cx="7340887" cy="584775"/>
          </a:xfrm>
          <a:prstGeom prst="rect">
            <a:avLst/>
          </a:prstGeom>
          <a:noFill/>
        </p:spPr>
        <p:txBody>
          <a:bodyPr wrap="square" rtlCol="0">
            <a:spAutoFit/>
          </a:bodyPr>
          <a:lstStyle/>
          <a:p>
            <a:r>
              <a:rPr lang="en-GB" sz="1600" dirty="0"/>
              <a:t>Class teacher: If you feel that your child may have SEND then you should ask to speak to your child's class teacher in the first </a:t>
            </a:r>
            <a:r>
              <a:rPr lang="en-GB" sz="1600" dirty="0" smtClean="0"/>
              <a:t>instance</a:t>
            </a:r>
            <a:r>
              <a:rPr lang="en-GB" sz="1600" dirty="0" smtClean="0">
                <a:solidFill>
                  <a:schemeClr val="bg1"/>
                </a:solidFill>
              </a:rPr>
              <a:t>.</a:t>
            </a:r>
            <a:endParaRPr lang="en-GB" sz="1600" dirty="0">
              <a:solidFill>
                <a:schemeClr val="bg1"/>
              </a:solidFill>
            </a:endParaRPr>
          </a:p>
        </p:txBody>
      </p:sp>
      <p:sp>
        <p:nvSpPr>
          <p:cNvPr id="18" name="TextBox 17"/>
          <p:cNvSpPr txBox="1"/>
          <p:nvPr/>
        </p:nvSpPr>
        <p:spPr>
          <a:xfrm>
            <a:off x="2797033" y="2758289"/>
            <a:ext cx="7475258" cy="1077218"/>
          </a:xfrm>
          <a:prstGeom prst="rect">
            <a:avLst/>
          </a:prstGeom>
          <a:noFill/>
        </p:spPr>
        <p:txBody>
          <a:bodyPr wrap="square" rtlCol="0">
            <a:spAutoFit/>
          </a:bodyPr>
          <a:lstStyle/>
          <a:p>
            <a:r>
              <a:rPr lang="en-GB" sz="1600" dirty="0" err="1" smtClean="0"/>
              <a:t>SENDCo</a:t>
            </a:r>
            <a:r>
              <a:rPr lang="en-GB" sz="1600" dirty="0"/>
              <a:t>: Mrs </a:t>
            </a:r>
            <a:r>
              <a:rPr lang="en-GB" sz="1600" dirty="0" smtClean="0"/>
              <a:t>Hunt </a:t>
            </a:r>
            <a:r>
              <a:rPr lang="en-GB" sz="1600" dirty="0"/>
              <a:t>is our </a:t>
            </a:r>
            <a:r>
              <a:rPr lang="en-GB" sz="1600" dirty="0" err="1" smtClean="0"/>
              <a:t>SENDCo</a:t>
            </a:r>
            <a:r>
              <a:rPr lang="en-GB" sz="1600" dirty="0" smtClean="0"/>
              <a:t> </a:t>
            </a:r>
            <a:r>
              <a:rPr lang="en-GB" sz="1600" dirty="0"/>
              <a:t>who works closely with class teachers to put in place strategies and interventions to help remove your child's barriers to learning</a:t>
            </a:r>
            <a:r>
              <a:rPr lang="en-GB" sz="1600" dirty="0" smtClean="0"/>
              <a:t>.  </a:t>
            </a:r>
            <a:endParaRPr lang="en-US" sz="1600" dirty="0"/>
          </a:p>
          <a:p>
            <a:r>
              <a:rPr lang="en-US" sz="1600" dirty="0" smtClean="0"/>
              <a:t>Assistant </a:t>
            </a:r>
            <a:r>
              <a:rPr lang="en-US" sz="1600" dirty="0" err="1" smtClean="0"/>
              <a:t>SENDCo</a:t>
            </a:r>
            <a:r>
              <a:rPr lang="en-US" sz="1600" dirty="0" smtClean="0"/>
              <a:t>: Miss Thornton is the Assistant </a:t>
            </a:r>
            <a:r>
              <a:rPr lang="en-US" sz="1600" dirty="0" err="1" smtClean="0"/>
              <a:t>SENDCo</a:t>
            </a:r>
            <a:r>
              <a:rPr lang="en-US" sz="1600" dirty="0" smtClean="0"/>
              <a:t> who works closely with </a:t>
            </a:r>
            <a:r>
              <a:rPr lang="en-US" sz="1600" dirty="0" err="1" smtClean="0"/>
              <a:t>Mrs</a:t>
            </a:r>
            <a:r>
              <a:rPr lang="en-US" sz="1600" dirty="0" smtClean="0"/>
              <a:t> Hunt.</a:t>
            </a:r>
            <a:endParaRPr lang="en-GB" sz="1600" dirty="0" smtClean="0"/>
          </a:p>
        </p:txBody>
      </p:sp>
      <p:sp>
        <p:nvSpPr>
          <p:cNvPr id="19" name="TextBox 18"/>
          <p:cNvSpPr txBox="1"/>
          <p:nvPr/>
        </p:nvSpPr>
        <p:spPr>
          <a:xfrm>
            <a:off x="3008689" y="4205292"/>
            <a:ext cx="7034204" cy="830997"/>
          </a:xfrm>
          <a:prstGeom prst="rect">
            <a:avLst/>
          </a:prstGeom>
          <a:noFill/>
        </p:spPr>
        <p:txBody>
          <a:bodyPr wrap="square" rtlCol="0">
            <a:spAutoFit/>
          </a:bodyPr>
          <a:lstStyle/>
          <a:p>
            <a:r>
              <a:rPr lang="en-GB" sz="1600" dirty="0" smtClean="0"/>
              <a:t>Pastoral Support is managed by Mrs Noble. Mrs Noble co-ordinates pastoral provision for children who are experiencing difficulties with behaviour and works closely with our children, parents and staff in school.</a:t>
            </a:r>
            <a:endParaRPr lang="en-GB" sz="1600" dirty="0"/>
          </a:p>
        </p:txBody>
      </p:sp>
      <p:sp>
        <p:nvSpPr>
          <p:cNvPr id="20" name="TextBox 19"/>
          <p:cNvSpPr txBox="1"/>
          <p:nvPr/>
        </p:nvSpPr>
        <p:spPr>
          <a:xfrm>
            <a:off x="2797033" y="5572112"/>
            <a:ext cx="7609630" cy="584775"/>
          </a:xfrm>
          <a:prstGeom prst="rect">
            <a:avLst/>
          </a:prstGeom>
          <a:noFill/>
        </p:spPr>
        <p:txBody>
          <a:bodyPr wrap="square" rtlCol="0">
            <a:spAutoFit/>
          </a:bodyPr>
          <a:lstStyle/>
          <a:p>
            <a:r>
              <a:rPr lang="en-GB" sz="1600" dirty="0"/>
              <a:t>SEN </a:t>
            </a:r>
            <a:r>
              <a:rPr lang="en-GB" sz="1600" dirty="0" smtClean="0"/>
              <a:t>Governor</a:t>
            </a:r>
            <a:r>
              <a:rPr lang="en-GB" sz="1600" dirty="0"/>
              <a:t>: </a:t>
            </a:r>
            <a:r>
              <a:rPr lang="en-GB" sz="1600" dirty="0" smtClean="0"/>
              <a:t>The school’s SEN Governor, Mrs </a:t>
            </a:r>
            <a:r>
              <a:rPr lang="en-GB" sz="1600" dirty="0" err="1" smtClean="0"/>
              <a:t>Unsworth</a:t>
            </a:r>
            <a:r>
              <a:rPr lang="en-GB" sz="1600" dirty="0" smtClean="0"/>
              <a:t>, challenges </a:t>
            </a:r>
            <a:r>
              <a:rPr lang="en-GB" sz="1600" dirty="0"/>
              <a:t>Mrs </a:t>
            </a:r>
            <a:r>
              <a:rPr lang="en-GB" sz="1600" dirty="0" smtClean="0"/>
              <a:t>Hunt </a:t>
            </a:r>
            <a:r>
              <a:rPr lang="en-GB" sz="1600" dirty="0"/>
              <a:t>to ensure children's needs are being met and shares this information with the Governing Body.</a:t>
            </a:r>
          </a:p>
        </p:txBody>
      </p:sp>
      <p:pic>
        <p:nvPicPr>
          <p:cNvPr id="21" name="image1.jpeg"/>
          <p:cNvPicPr/>
          <p:nvPr/>
        </p:nvPicPr>
        <p:blipFill>
          <a:blip r:embed="rId4"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23" name="image1.jpeg"/>
          <p:cNvPicPr/>
          <p:nvPr/>
        </p:nvPicPr>
        <p:blipFill>
          <a:blip r:embed="rId4"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Tree>
    <p:extLst>
      <p:ext uri="{BB962C8B-B14F-4D97-AF65-F5344CB8AC3E}">
        <p14:creationId xmlns:p14="http://schemas.microsoft.com/office/powerpoint/2010/main" val="218280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1781691" y="1921744"/>
            <a:ext cx="1309442" cy="4686213"/>
          </a:xfrm>
          <a:custGeom>
            <a:avLst/>
            <a:gdLst/>
            <a:ahLst/>
            <a:cxnLst/>
            <a:rect l="0" t="0" r="0" b="0"/>
            <a:pathLst>
              <a:path w="1309510" h="4686580">
                <a:moveTo>
                  <a:pt x="15278" y="0"/>
                </a:moveTo>
                <a:cubicBezTo>
                  <a:pt x="1309510" y="1294130"/>
                  <a:pt x="1309510" y="3392424"/>
                  <a:pt x="15278" y="4686580"/>
                </a:cubicBezTo>
                <a:lnTo>
                  <a:pt x="0" y="4671302"/>
                </a:lnTo>
                <a:cubicBezTo>
                  <a:pt x="1285761" y="3385566"/>
                  <a:pt x="1285761" y="1300988"/>
                  <a:pt x="0" y="15240"/>
                </a:cubicBezTo>
                <a:close/>
              </a:path>
            </a:pathLst>
          </a:custGeom>
          <a:ln w="25908" cap="flat">
            <a:round/>
          </a:ln>
        </p:spPr>
        <p:style>
          <a:lnRef idx="1">
            <a:srgbClr val="3D6696"/>
          </a:lnRef>
          <a:fillRef idx="0">
            <a:srgbClr val="000000">
              <a:alpha val="0"/>
            </a:srgbClr>
          </a:fillRef>
          <a:effectRef idx="0">
            <a:scrgbClr r="0" g="0" b="0"/>
          </a:effectRef>
          <a:fontRef idx="none"/>
        </p:style>
        <p:txBody>
          <a:bodyPr/>
          <a:lstStyle/>
          <a:p>
            <a:endParaRPr lang="en-GB"/>
          </a:p>
        </p:txBody>
      </p:sp>
      <p:sp>
        <p:nvSpPr>
          <p:cNvPr id="3" name="Rectangle 2"/>
          <p:cNvSpPr/>
          <p:nvPr/>
        </p:nvSpPr>
        <p:spPr>
          <a:xfrm>
            <a:off x="3091132" y="1647281"/>
            <a:ext cx="7095617" cy="50723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904718" y="1904846"/>
            <a:ext cx="6142944" cy="4770537"/>
          </a:xfrm>
          <a:prstGeom prst="rect">
            <a:avLst/>
          </a:prstGeom>
          <a:noFill/>
        </p:spPr>
        <p:txBody>
          <a:bodyPr wrap="square" rtlCol="0">
            <a:spAutoFit/>
          </a:bodyPr>
          <a:lstStyle/>
          <a:p>
            <a:r>
              <a:rPr lang="en-GB" sz="1600" i="1" dirty="0" smtClean="0"/>
              <a:t>Where the school has concerns about a child’s progress and attainment, or where the school has concerns about any social and emotional needs or physical needs, the school will consult with the parents or carers of the child.</a:t>
            </a:r>
          </a:p>
          <a:p>
            <a:endParaRPr lang="en-GB" sz="1600" i="1" dirty="0"/>
          </a:p>
          <a:p>
            <a:r>
              <a:rPr lang="en-GB" sz="1600" i="1" dirty="0" smtClean="0"/>
              <a:t>A consultation will allow for a discussion about the child’s strengths in education and will also outline concerns so that the parent or carer is fully informed about their child’s needs.</a:t>
            </a:r>
          </a:p>
          <a:p>
            <a:endParaRPr lang="en-GB" sz="1600" i="1" dirty="0"/>
          </a:p>
          <a:p>
            <a:r>
              <a:rPr lang="en-GB" sz="1600" i="1" dirty="0" smtClean="0"/>
              <a:t>Parents or carers will have the opportunity to discuss any concerns that they may have and will also have the opportunity to ask questions.</a:t>
            </a:r>
          </a:p>
          <a:p>
            <a:endParaRPr lang="en-GB" sz="1600" i="1" dirty="0"/>
          </a:p>
          <a:p>
            <a:r>
              <a:rPr lang="en-GB" sz="1600" i="1" dirty="0" smtClean="0"/>
              <a:t>The school aims to ensure that both education and parents are able to work together co-operatively to meet the child’s needs.</a:t>
            </a:r>
          </a:p>
          <a:p>
            <a:endParaRPr lang="en-GB" sz="1600" i="1" dirty="0"/>
          </a:p>
          <a:p>
            <a:r>
              <a:rPr lang="en-GB" sz="1600" i="1" dirty="0" smtClean="0"/>
              <a:t>Any plans to be implemented will be fully discussed with the parents and reviews will be organised at different points during the school year to ensure that parents are kept fully informed as to the child’s development.</a:t>
            </a:r>
            <a:endParaRPr lang="en-GB" sz="1600" dirty="0"/>
          </a:p>
        </p:txBody>
      </p:sp>
      <p:pic>
        <p:nvPicPr>
          <p:cNvPr id="5" name="Picture 4"/>
          <p:cNvPicPr/>
          <p:nvPr/>
        </p:nvPicPr>
        <p:blipFill>
          <a:blip r:embed="rId2"/>
          <a:stretch>
            <a:fillRect/>
          </a:stretch>
        </p:blipFill>
        <p:spPr>
          <a:xfrm>
            <a:off x="1378072" y="2837746"/>
            <a:ext cx="2526645" cy="2575102"/>
          </a:xfrm>
          <a:prstGeom prst="rect">
            <a:avLst/>
          </a:prstGeom>
        </p:spPr>
      </p:pic>
      <p:pic>
        <p:nvPicPr>
          <p:cNvPr id="6" name="image1.jpeg"/>
          <p:cNvPicPr/>
          <p:nvPr/>
        </p:nvPicPr>
        <p:blipFill>
          <a:blip r:embed="rId3" cstate="print">
            <a:extLst>
              <a:ext uri="{28A0092B-C50C-407E-A947-70E740481C1C}">
                <a14:useLocalDpi xmlns:a14="http://schemas.microsoft.com/office/drawing/2010/main" val="0"/>
              </a:ext>
            </a:extLst>
          </a:blip>
          <a:stretch>
            <a:fillRect/>
          </a:stretch>
        </p:blipFill>
        <p:spPr>
          <a:xfrm>
            <a:off x="10186750" y="129697"/>
            <a:ext cx="1520146" cy="1651411"/>
          </a:xfrm>
          <a:prstGeom prst="rect">
            <a:avLst/>
          </a:prstGeom>
        </p:spPr>
      </p:pic>
      <p:pic>
        <p:nvPicPr>
          <p:cNvPr id="7" name="image1.jpeg"/>
          <p:cNvPicPr/>
          <p:nvPr/>
        </p:nvPicPr>
        <p:blipFill>
          <a:blip r:embed="rId3" cstate="print">
            <a:extLst>
              <a:ext uri="{28A0092B-C50C-407E-A947-70E740481C1C}">
                <a14:useLocalDpi xmlns:a14="http://schemas.microsoft.com/office/drawing/2010/main" val="0"/>
              </a:ext>
            </a:extLst>
          </a:blip>
          <a:stretch>
            <a:fillRect/>
          </a:stretch>
        </p:blipFill>
        <p:spPr>
          <a:xfrm>
            <a:off x="551206" y="129697"/>
            <a:ext cx="1520146" cy="1651411"/>
          </a:xfrm>
          <a:prstGeom prst="rect">
            <a:avLst/>
          </a:prstGeom>
        </p:spPr>
      </p:pic>
      <p:sp>
        <p:nvSpPr>
          <p:cNvPr id="8" name="Rectangle 7"/>
          <p:cNvSpPr/>
          <p:nvPr/>
        </p:nvSpPr>
        <p:spPr>
          <a:xfrm>
            <a:off x="2161504" y="395036"/>
            <a:ext cx="8115398" cy="1277850"/>
          </a:xfrm>
          <a:prstGeom prst="rect">
            <a:avLst/>
          </a:prstGeom>
        </p:spPr>
        <p:txBody>
          <a:bodyPr wrap="square">
            <a:spAutoFit/>
          </a:bodyPr>
          <a:lstStyle/>
          <a:p>
            <a:pPr marL="1163320" marR="831850" indent="-6350" algn="ctr">
              <a:lnSpc>
                <a:spcPct val="107000"/>
              </a:lnSpc>
              <a:spcAft>
                <a:spcPts val="1445"/>
              </a:spcAft>
            </a:pPr>
            <a:r>
              <a:rPr lang="en-GB" sz="24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The school’s arrangements for consulting with parents of children with special educational needs</a:t>
            </a:r>
            <a:endParaRPr lang="en-GB" sz="2400" u="sng"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67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661" y="253012"/>
            <a:ext cx="8874894" cy="646331"/>
          </a:xfrm>
          <a:prstGeom prst="rect">
            <a:avLst/>
          </a:prstGeom>
        </p:spPr>
        <p:txBody>
          <a:bodyPr wrap="square">
            <a:spAutoFit/>
          </a:bodyPr>
          <a:lstStyle/>
          <a:p>
            <a:pPr algn="ct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are the different types of support available for children with SEND at </a:t>
            </a:r>
            <a:r>
              <a:rPr lang="en-GB"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Peel Park Primary School</a:t>
            </a:r>
            <a:r>
              <a:rPr lang="en-GB"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dirty="0"/>
          </a:p>
        </p:txBody>
      </p:sp>
      <p:pic>
        <p:nvPicPr>
          <p:cNvPr id="3" name="image1.jpeg"/>
          <p:cNvPicPr/>
          <p:nvPr/>
        </p:nvPicPr>
        <p:blipFill>
          <a:blip r:embed="rId2" cstate="print">
            <a:extLst>
              <a:ext uri="{28A0092B-C50C-407E-A947-70E740481C1C}">
                <a14:useLocalDpi xmlns:a14="http://schemas.microsoft.com/office/drawing/2010/main" val="0"/>
              </a:ext>
            </a:extLst>
          </a:blip>
          <a:stretch>
            <a:fillRect/>
          </a:stretch>
        </p:blipFill>
        <p:spPr>
          <a:xfrm>
            <a:off x="280750" y="192388"/>
            <a:ext cx="1365986" cy="1353077"/>
          </a:xfrm>
          <a:prstGeom prst="rect">
            <a:avLst/>
          </a:prstGeom>
        </p:spPr>
      </p:pic>
      <p:pic>
        <p:nvPicPr>
          <p:cNvPr id="4" name="image1.jpeg"/>
          <p:cNvPicPr/>
          <p:nvPr/>
        </p:nvPicPr>
        <p:blipFill>
          <a:blip r:embed="rId2" cstate="print">
            <a:extLst>
              <a:ext uri="{28A0092B-C50C-407E-A947-70E740481C1C}">
                <a14:useLocalDpi xmlns:a14="http://schemas.microsoft.com/office/drawing/2010/main" val="0"/>
              </a:ext>
            </a:extLst>
          </a:blip>
          <a:stretch>
            <a:fillRect/>
          </a:stretch>
        </p:blipFill>
        <p:spPr>
          <a:xfrm>
            <a:off x="10576025" y="192387"/>
            <a:ext cx="1365986" cy="1353077"/>
          </a:xfrm>
          <a:prstGeom prst="rect">
            <a:avLst/>
          </a:prstGeom>
        </p:spPr>
      </p:pic>
      <p:sp>
        <p:nvSpPr>
          <p:cNvPr id="5" name="Rectangle 4"/>
          <p:cNvSpPr/>
          <p:nvPr/>
        </p:nvSpPr>
        <p:spPr>
          <a:xfrm>
            <a:off x="169817" y="1606089"/>
            <a:ext cx="11887199" cy="2308324"/>
          </a:xfrm>
          <a:prstGeom prst="rect">
            <a:avLst/>
          </a:prstGeom>
        </p:spPr>
        <p:txBody>
          <a:bodyPr wrap="square">
            <a:spAutoFit/>
          </a:bodyPr>
          <a:lstStyle/>
          <a:p>
            <a:pPr algn="ctr"/>
            <a:r>
              <a:rPr lang="en-GB"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Local Authority in Bradford have developed a </a:t>
            </a:r>
            <a:r>
              <a:rPr lang="en-GB"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model</a:t>
            </a:r>
            <a:r>
              <a:rPr lang="en-GB"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known as the Bradford Matrix of Needs, which sets out guidance and outlines the types of provision that can be implemented to meet differing levels of need. </a:t>
            </a:r>
            <a:r>
              <a:rPr lang="en-GB"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Most children will be assessed as working within age-related expectations. Some children may require additional support as determined by the class teacher; they may be working below age-related expectations, requiring a differing level of support and/ or some adaptations, but will not have special educational needs. Where a child does not make significant progress through interventions, staff will implement more bespoke intervention, which is time-bound and quantifiable, and this will be detailed through an individual learning plan. Children with an Education, Health and Care Plan have complex educational needs and will need additional adult support amounting to between 19-25 hours comprising of 1:1 or small group support.</a:t>
            </a:r>
            <a:endParaRPr lang="en-GB" dirty="0"/>
          </a:p>
        </p:txBody>
      </p:sp>
      <p:sp>
        <p:nvSpPr>
          <p:cNvPr id="11" name="Shape 4788"/>
          <p:cNvSpPr/>
          <p:nvPr/>
        </p:nvSpPr>
        <p:spPr>
          <a:xfrm>
            <a:off x="2664131" y="3914413"/>
            <a:ext cx="7457894" cy="561099"/>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00B05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2" name="Shape 4788"/>
          <p:cNvSpPr/>
          <p:nvPr/>
        </p:nvSpPr>
        <p:spPr>
          <a:xfrm>
            <a:off x="2664131" y="4475512"/>
            <a:ext cx="7457894" cy="561099"/>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FF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3" name="Shape 4788"/>
          <p:cNvSpPr/>
          <p:nvPr/>
        </p:nvSpPr>
        <p:spPr>
          <a:xfrm>
            <a:off x="2664131" y="5036611"/>
            <a:ext cx="7457894" cy="561099"/>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C0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4" name="Shape 4788"/>
          <p:cNvSpPr/>
          <p:nvPr/>
        </p:nvSpPr>
        <p:spPr>
          <a:xfrm>
            <a:off x="2664131" y="5597710"/>
            <a:ext cx="7457894" cy="561099"/>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0000"/>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16" name="TextBox 15"/>
          <p:cNvSpPr txBox="1"/>
          <p:nvPr/>
        </p:nvSpPr>
        <p:spPr>
          <a:xfrm>
            <a:off x="3179594" y="4025685"/>
            <a:ext cx="6638238" cy="338554"/>
          </a:xfrm>
          <a:prstGeom prst="rect">
            <a:avLst/>
          </a:prstGeom>
          <a:noFill/>
        </p:spPr>
        <p:txBody>
          <a:bodyPr wrap="square" rtlCol="0">
            <a:spAutoFit/>
          </a:bodyPr>
          <a:lstStyle/>
          <a:p>
            <a:pPr algn="ctr"/>
            <a:r>
              <a:rPr lang="en-GB" sz="1600" dirty="0" smtClean="0"/>
              <a:t>Children working within age-related expectations.</a:t>
            </a:r>
            <a:endParaRPr lang="en-GB" dirty="0"/>
          </a:p>
        </p:txBody>
      </p:sp>
      <p:sp>
        <p:nvSpPr>
          <p:cNvPr id="17" name="TextBox 16"/>
          <p:cNvSpPr txBox="1"/>
          <p:nvPr/>
        </p:nvSpPr>
        <p:spPr>
          <a:xfrm>
            <a:off x="3179594" y="4586784"/>
            <a:ext cx="6638238" cy="338554"/>
          </a:xfrm>
          <a:prstGeom prst="rect">
            <a:avLst/>
          </a:prstGeom>
          <a:noFill/>
        </p:spPr>
        <p:txBody>
          <a:bodyPr wrap="square" rtlCol="0">
            <a:spAutoFit/>
          </a:bodyPr>
          <a:lstStyle/>
          <a:p>
            <a:pPr algn="ctr"/>
            <a:r>
              <a:rPr lang="en-GB" sz="1600" dirty="0" smtClean="0"/>
              <a:t>Children working below age-related expectations.</a:t>
            </a:r>
            <a:endParaRPr lang="en-GB" dirty="0"/>
          </a:p>
        </p:txBody>
      </p:sp>
      <p:sp>
        <p:nvSpPr>
          <p:cNvPr id="18" name="TextBox 17"/>
          <p:cNvSpPr txBox="1"/>
          <p:nvPr/>
        </p:nvSpPr>
        <p:spPr>
          <a:xfrm>
            <a:off x="3179594" y="5076364"/>
            <a:ext cx="6638238" cy="338554"/>
          </a:xfrm>
          <a:prstGeom prst="rect">
            <a:avLst/>
          </a:prstGeom>
          <a:noFill/>
        </p:spPr>
        <p:txBody>
          <a:bodyPr wrap="square" rtlCol="0">
            <a:spAutoFit/>
          </a:bodyPr>
          <a:lstStyle/>
          <a:p>
            <a:pPr algn="ctr"/>
            <a:r>
              <a:rPr lang="en-GB" sz="1600" dirty="0" smtClean="0"/>
              <a:t>Children assessed as meeting SEN Support.</a:t>
            </a:r>
            <a:endParaRPr lang="en-GB" dirty="0"/>
          </a:p>
        </p:txBody>
      </p:sp>
      <p:sp>
        <p:nvSpPr>
          <p:cNvPr id="19" name="TextBox 18"/>
          <p:cNvSpPr txBox="1"/>
          <p:nvPr/>
        </p:nvSpPr>
        <p:spPr>
          <a:xfrm>
            <a:off x="3179594" y="5637463"/>
            <a:ext cx="6638238" cy="338554"/>
          </a:xfrm>
          <a:prstGeom prst="rect">
            <a:avLst/>
          </a:prstGeom>
          <a:noFill/>
        </p:spPr>
        <p:txBody>
          <a:bodyPr wrap="square" rtlCol="0">
            <a:spAutoFit/>
          </a:bodyPr>
          <a:lstStyle/>
          <a:p>
            <a:pPr algn="ctr"/>
            <a:r>
              <a:rPr lang="en-GB" sz="1600" dirty="0" smtClean="0"/>
              <a:t>Children with an EHCP.</a:t>
            </a:r>
            <a:endParaRPr lang="en-GB" dirty="0"/>
          </a:p>
        </p:txBody>
      </p:sp>
      <p:sp>
        <p:nvSpPr>
          <p:cNvPr id="15" name="Shape 4788"/>
          <p:cNvSpPr/>
          <p:nvPr/>
        </p:nvSpPr>
        <p:spPr>
          <a:xfrm>
            <a:off x="2664131" y="6158809"/>
            <a:ext cx="7457894" cy="561099"/>
          </a:xfrm>
          <a:custGeom>
            <a:avLst/>
            <a:gdLst/>
            <a:ahLst/>
            <a:cxnLst/>
            <a:rect l="0" t="0" r="0" b="0"/>
            <a:pathLst>
              <a:path w="8801100" h="1240536">
                <a:moveTo>
                  <a:pt x="0" y="0"/>
                </a:moveTo>
                <a:lnTo>
                  <a:pt x="8801100" y="0"/>
                </a:lnTo>
                <a:lnTo>
                  <a:pt x="8801100" y="1240536"/>
                </a:lnTo>
                <a:lnTo>
                  <a:pt x="0" y="1240536"/>
                </a:lnTo>
                <a:lnTo>
                  <a:pt x="0" y="0"/>
                </a:lnTo>
              </a:path>
            </a:pathLst>
          </a:custGeom>
          <a:solidFill>
            <a:srgbClr val="FFCCCC"/>
          </a:solidFill>
          <a:ln w="0" cap="flat">
            <a:round/>
          </a:ln>
        </p:spPr>
        <p:style>
          <a:lnRef idx="0">
            <a:srgbClr val="000000">
              <a:alpha val="0"/>
            </a:srgbClr>
          </a:lnRef>
          <a:fillRef idx="1">
            <a:srgbClr val="4F81BD"/>
          </a:fillRef>
          <a:effectRef idx="0">
            <a:scrgbClr r="0" g="0" b="0"/>
          </a:effectRef>
          <a:fontRef idx="none"/>
        </p:style>
        <p:txBody>
          <a:bodyPr/>
          <a:lstStyle/>
          <a:p>
            <a:endParaRPr lang="en-GB"/>
          </a:p>
        </p:txBody>
      </p:sp>
      <p:sp>
        <p:nvSpPr>
          <p:cNvPr id="20" name="TextBox 19"/>
          <p:cNvSpPr txBox="1"/>
          <p:nvPr/>
        </p:nvSpPr>
        <p:spPr>
          <a:xfrm>
            <a:off x="3179594" y="6198562"/>
            <a:ext cx="6638238" cy="584775"/>
          </a:xfrm>
          <a:prstGeom prst="rect">
            <a:avLst/>
          </a:prstGeom>
          <a:noFill/>
        </p:spPr>
        <p:txBody>
          <a:bodyPr wrap="square" rtlCol="0">
            <a:spAutoFit/>
          </a:bodyPr>
          <a:lstStyle/>
          <a:p>
            <a:pPr algn="ctr"/>
            <a:r>
              <a:rPr lang="en-GB" sz="1600" dirty="0" smtClean="0"/>
              <a:t>Children with an EHCP. Children will have profound and multiple learning disabilities.</a:t>
            </a:r>
            <a:endParaRPr lang="en-GB" dirty="0"/>
          </a:p>
        </p:txBody>
      </p:sp>
    </p:spTree>
    <p:extLst>
      <p:ext uri="{BB962C8B-B14F-4D97-AF65-F5344CB8AC3E}">
        <p14:creationId xmlns:p14="http://schemas.microsoft.com/office/powerpoint/2010/main" val="2480916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7328</Words>
  <Application>Microsoft Office PowerPoint</Application>
  <PresentationFormat>Widescreen</PresentationFormat>
  <Paragraphs>303</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SPECIAL EDUCATIONAL NEEDS AND DISABILITIES  The School Offer. </vt:lpstr>
      <vt:lpstr>The school offer supports the Local Offer for Bradford which can be found on the following site:  https://localoffer.bradford.gov.uk/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EDUCATIONAL NEEDS AND DISABILITIES  The Local Offer.</dc:title>
  <dc:creator>S. Hunt</dc:creator>
  <cp:lastModifiedBy>Sharon Longmire</cp:lastModifiedBy>
  <cp:revision>87</cp:revision>
  <dcterms:created xsi:type="dcterms:W3CDTF">2017-11-28T15:07:40Z</dcterms:created>
  <dcterms:modified xsi:type="dcterms:W3CDTF">2024-02-09T10:57:38Z</dcterms:modified>
</cp:coreProperties>
</file>