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316" r:id="rId2"/>
    <p:sldId id="317" r:id="rId3"/>
    <p:sldId id="315" r:id="rId4"/>
    <p:sldId id="256" r:id="rId5"/>
    <p:sldId id="284" r:id="rId6"/>
    <p:sldId id="285" r:id="rId7"/>
    <p:sldId id="294" r:id="rId8"/>
    <p:sldId id="303" r:id="rId9"/>
    <p:sldId id="304" r:id="rId10"/>
    <p:sldId id="305" r:id="rId11"/>
    <p:sldId id="306" r:id="rId12"/>
    <p:sldId id="307" r:id="rId13"/>
    <p:sldId id="308" r:id="rId14"/>
    <p:sldId id="309" r:id="rId15"/>
    <p:sldId id="314" r:id="rId16"/>
    <p:sldId id="312" r:id="rId17"/>
  </p:sldIdLst>
  <p:sldSz cx="9144000" cy="6858000" type="screen4x3"/>
  <p:notesSz cx="6797675" cy="9926638"/>
  <p:embeddedFontLst>
    <p:embeddedFont>
      <p:font typeface="Calibri Light" panose="020F0302020204030204" pitchFamily="34" charset="0"/>
      <p:regular r:id="rId18"/>
      <p:italic r:id="rId19"/>
    </p:embeddedFont>
    <p:embeddedFont>
      <p:font typeface="MS PGothic" panose="020B0600070205080204" pitchFamily="34" charset="-128"/>
      <p:regular r:id="rId20"/>
    </p:embeddedFont>
    <p:embeddedFont>
      <p:font typeface="Arial Black" panose="020B0A04020102020204" pitchFamily="34" charset="0"/>
      <p:bold r:id="rId21"/>
    </p:embeddedFont>
    <p:embeddedFont>
      <p:font typeface="Century Gothic" panose="020B0502020202020204" pitchFamily="34" charset="0"/>
      <p:regular r:id="rId22"/>
      <p:bold r:id="rId23"/>
      <p:italic r:id="rId24"/>
      <p:boldItalic r:id="rId25"/>
    </p:embeddedFont>
    <p:embeddedFont>
      <p:font typeface="Sassoon Infant Rg" panose="02000503030000020003" charset="0"/>
      <p:regular r:id="rId26"/>
      <p:bold r:id="rId27"/>
    </p:embeddedFont>
    <p:embeddedFont>
      <p:font typeface="Sassoon Infant Md" panose="02000603050000020003" charset="0"/>
      <p:regular r:id="rId28"/>
    </p:embeddedFont>
    <p:embeddedFont>
      <p:font typeface="ChunkFive Roman" panose="00000500000000000000" charset="0"/>
      <p:regular r:id="rId29"/>
    </p:embeddedFont>
    <p:embeddedFont>
      <p:font typeface="HfW cursive" panose="00000500000000000000" pitchFamily="2"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840">
          <p15:clr>
            <a:srgbClr val="A4A3A4"/>
          </p15:clr>
        </p15:guide>
        <p15:guide id="2" pos="50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D9"/>
    <a:srgbClr val="80C1EB"/>
    <a:srgbClr val="FF6600"/>
    <a:srgbClr val="FFCC66"/>
    <a:srgbClr val="CCECFF"/>
    <a:srgbClr val="99FF66"/>
    <a:srgbClr val="69D8FF"/>
    <a:srgbClr val="D5B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61" autoAdjust="0"/>
    <p:restoredTop sz="94660"/>
  </p:normalViewPr>
  <p:slideViewPr>
    <p:cSldViewPr snapToGrid="0">
      <p:cViewPr varScale="1">
        <p:scale>
          <a:sx n="74" d="100"/>
          <a:sy n="74" d="100"/>
        </p:scale>
        <p:origin x="996" y="72"/>
      </p:cViewPr>
      <p:guideLst>
        <p:guide orient="horz" pos="2840"/>
        <p:guide pos="50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4827513-14C4-496A-8D60-AFE434C321F9}" type="datetimeFigureOut">
              <a:rPr lang="en-GB"/>
              <a:pPr>
                <a:defRPr/>
              </a:pPr>
              <a:t>01/10/2020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E42CF42-C290-4713-BE31-6F9A2522BD12}" type="slidenum">
              <a:rPr lang="en-GB"/>
              <a:pPr>
                <a:defRPr/>
              </a:pPr>
              <a:t>‹#›</a:t>
            </a:fld>
            <a:endParaRPr lang="en-GB"/>
          </a:p>
        </p:txBody>
      </p:sp>
    </p:spTree>
    <p:extLst>
      <p:ext uri="{BB962C8B-B14F-4D97-AF65-F5344CB8AC3E}">
        <p14:creationId xmlns:p14="http://schemas.microsoft.com/office/powerpoint/2010/main" val="184216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1D5AFEA-C7D7-46B3-A952-A2F2E73A60C1}" type="datetimeFigureOut">
              <a:rPr lang="en-GB"/>
              <a:pPr>
                <a:defRPr/>
              </a:pPr>
              <a:t>01/10/2020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A0CB82C-87BF-4F95-B827-0640628DFC39}" type="slidenum">
              <a:rPr lang="en-GB"/>
              <a:pPr>
                <a:defRPr/>
              </a:pPr>
              <a:t>‹#›</a:t>
            </a:fld>
            <a:endParaRPr lang="en-GB"/>
          </a:p>
        </p:txBody>
      </p:sp>
    </p:spTree>
    <p:extLst>
      <p:ext uri="{BB962C8B-B14F-4D97-AF65-F5344CB8AC3E}">
        <p14:creationId xmlns:p14="http://schemas.microsoft.com/office/powerpoint/2010/main" val="377096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F64698F-60D2-4667-8576-74D9371F433A}" type="datetimeFigureOut">
              <a:rPr lang="en-GB"/>
              <a:pPr>
                <a:defRPr/>
              </a:pPr>
              <a:t>01/10/2020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1C5950D-0A2B-49A6-9BB1-B1CE95336CFE}" type="slidenum">
              <a:rPr lang="en-GB"/>
              <a:pPr>
                <a:defRPr/>
              </a:pPr>
              <a:t>‹#›</a:t>
            </a:fld>
            <a:endParaRPr lang="en-GB"/>
          </a:p>
        </p:txBody>
      </p:sp>
    </p:spTree>
    <p:extLst>
      <p:ext uri="{BB962C8B-B14F-4D97-AF65-F5344CB8AC3E}">
        <p14:creationId xmlns:p14="http://schemas.microsoft.com/office/powerpoint/2010/main" val="294153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E3C7C96-7A4A-46D5-8A1A-996F2642CC2D}" type="datetimeFigureOut">
              <a:rPr lang="en-GB"/>
              <a:pPr>
                <a:defRPr/>
              </a:pPr>
              <a:t>01/10/2020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84CC21D-5AA3-45E0-8A8B-E608174ACFE9}" type="slidenum">
              <a:rPr lang="en-GB"/>
              <a:pPr>
                <a:defRPr/>
              </a:pPr>
              <a:t>‹#›</a:t>
            </a:fld>
            <a:endParaRPr lang="en-GB"/>
          </a:p>
        </p:txBody>
      </p:sp>
    </p:spTree>
    <p:extLst>
      <p:ext uri="{BB962C8B-B14F-4D97-AF65-F5344CB8AC3E}">
        <p14:creationId xmlns:p14="http://schemas.microsoft.com/office/powerpoint/2010/main" val="405625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8C57FD9-0465-4AA3-8895-E31A2C411771}" type="datetimeFigureOut">
              <a:rPr lang="en-GB"/>
              <a:pPr>
                <a:defRPr/>
              </a:pPr>
              <a:t>01/10/2020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1305AED-F741-4A34-B866-C90BE7BFFBD7}" type="slidenum">
              <a:rPr lang="en-GB"/>
              <a:pPr>
                <a:defRPr/>
              </a:pPr>
              <a:t>‹#›</a:t>
            </a:fld>
            <a:endParaRPr lang="en-GB"/>
          </a:p>
        </p:txBody>
      </p:sp>
    </p:spTree>
    <p:extLst>
      <p:ext uri="{BB962C8B-B14F-4D97-AF65-F5344CB8AC3E}">
        <p14:creationId xmlns:p14="http://schemas.microsoft.com/office/powerpoint/2010/main" val="85704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A992D73-5BC4-426B-A2A1-D1801483C0DF}" type="datetimeFigureOut">
              <a:rPr lang="en-GB"/>
              <a:pPr>
                <a:defRPr/>
              </a:pPr>
              <a:t>01/10/2020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66CFBB5-5B1E-47AE-877D-D8140D0D808D}" type="slidenum">
              <a:rPr lang="en-GB"/>
              <a:pPr>
                <a:defRPr/>
              </a:pPr>
              <a:t>‹#›</a:t>
            </a:fld>
            <a:endParaRPr lang="en-GB"/>
          </a:p>
        </p:txBody>
      </p:sp>
    </p:spTree>
    <p:extLst>
      <p:ext uri="{BB962C8B-B14F-4D97-AF65-F5344CB8AC3E}">
        <p14:creationId xmlns:p14="http://schemas.microsoft.com/office/powerpoint/2010/main" val="3951724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A516207C-616A-42DA-AFA2-838031F839AA}" type="datetimeFigureOut">
              <a:rPr lang="en-GB"/>
              <a:pPr>
                <a:defRPr/>
              </a:pPr>
              <a:t>01/10/2020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431839BE-4BB9-4A5C-B338-C2CA755FF048}" type="slidenum">
              <a:rPr lang="en-GB"/>
              <a:pPr>
                <a:defRPr/>
              </a:pPr>
              <a:t>‹#›</a:t>
            </a:fld>
            <a:endParaRPr lang="en-GB"/>
          </a:p>
        </p:txBody>
      </p:sp>
    </p:spTree>
    <p:extLst>
      <p:ext uri="{BB962C8B-B14F-4D97-AF65-F5344CB8AC3E}">
        <p14:creationId xmlns:p14="http://schemas.microsoft.com/office/powerpoint/2010/main" val="89150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16C7012-03D1-4538-A362-7BDA82C8F256}" type="datetimeFigureOut">
              <a:rPr lang="en-GB"/>
              <a:pPr>
                <a:defRPr/>
              </a:pPr>
              <a:t>01/10/2020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69EC54D-C2D6-4150-87C0-3A35528F7F38}" type="slidenum">
              <a:rPr lang="en-GB"/>
              <a:pPr>
                <a:defRPr/>
              </a:pPr>
              <a:t>‹#›</a:t>
            </a:fld>
            <a:endParaRPr lang="en-GB"/>
          </a:p>
        </p:txBody>
      </p:sp>
    </p:spTree>
    <p:extLst>
      <p:ext uri="{BB962C8B-B14F-4D97-AF65-F5344CB8AC3E}">
        <p14:creationId xmlns:p14="http://schemas.microsoft.com/office/powerpoint/2010/main" val="372132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D86085-62B7-4A76-AF17-1AFABCF2C7FE}" type="datetimeFigureOut">
              <a:rPr lang="en-GB"/>
              <a:pPr>
                <a:defRPr/>
              </a:pPr>
              <a:t>01/10/2020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D344D7B6-0235-4577-9F31-62315D5B2CEE}" type="slidenum">
              <a:rPr lang="en-GB"/>
              <a:pPr>
                <a:defRPr/>
              </a:pPr>
              <a:t>‹#›</a:t>
            </a:fld>
            <a:endParaRPr lang="en-GB"/>
          </a:p>
        </p:txBody>
      </p:sp>
    </p:spTree>
    <p:extLst>
      <p:ext uri="{BB962C8B-B14F-4D97-AF65-F5344CB8AC3E}">
        <p14:creationId xmlns:p14="http://schemas.microsoft.com/office/powerpoint/2010/main" val="3828591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BA712E-95CE-46D9-841D-DF243BBA04C7}" type="datetimeFigureOut">
              <a:rPr lang="en-GB"/>
              <a:pPr>
                <a:defRPr/>
              </a:pPr>
              <a:t>01/10/2020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5F23377-BF96-421B-B35D-0AF727CED075}" type="slidenum">
              <a:rPr lang="en-GB"/>
              <a:pPr>
                <a:defRPr/>
              </a:pPr>
              <a:t>‹#›</a:t>
            </a:fld>
            <a:endParaRPr lang="en-GB"/>
          </a:p>
        </p:txBody>
      </p:sp>
    </p:spTree>
    <p:extLst>
      <p:ext uri="{BB962C8B-B14F-4D97-AF65-F5344CB8AC3E}">
        <p14:creationId xmlns:p14="http://schemas.microsoft.com/office/powerpoint/2010/main" val="146140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D30F6D-0E67-484D-9A52-C1747B829006}" type="datetimeFigureOut">
              <a:rPr lang="en-GB"/>
              <a:pPr>
                <a:defRPr/>
              </a:pPr>
              <a:t>01/10/2020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65B159F-51BA-4C24-BD7F-524E06FF1700}" type="slidenum">
              <a:rPr lang="en-GB"/>
              <a:pPr>
                <a:defRPr/>
              </a:pPr>
              <a:t>‹#›</a:t>
            </a:fld>
            <a:endParaRPr lang="en-GB"/>
          </a:p>
        </p:txBody>
      </p:sp>
    </p:spTree>
    <p:extLst>
      <p:ext uri="{BB962C8B-B14F-4D97-AF65-F5344CB8AC3E}">
        <p14:creationId xmlns:p14="http://schemas.microsoft.com/office/powerpoint/2010/main" val="297037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3CC2F81-A656-46BE-8A8C-271DE01ABBC4}" type="datetimeFigureOut">
              <a:rPr lang="en-GB"/>
              <a:pPr>
                <a:defRPr/>
              </a:pPr>
              <a:t>01/10/2020</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772CABE-4200-4768-8F75-9E524EF9EDF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2108" y="204453"/>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mtClean="0"/>
              <a:t>First turn the volume on!</a:t>
            </a:r>
            <a:endParaRPr lang="en-GB" altLang="en-US" dirty="0"/>
          </a:p>
        </p:txBody>
      </p:sp>
      <p:sp>
        <p:nvSpPr>
          <p:cNvPr id="5" name="TextBox 4"/>
          <p:cNvSpPr txBox="1">
            <a:spLocks noChangeArrowheads="1"/>
          </p:cNvSpPr>
          <p:nvPr/>
        </p:nvSpPr>
        <p:spPr bwMode="auto">
          <a:xfrm>
            <a:off x="1596981" y="5252702"/>
            <a:ext cx="1074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600" dirty="0"/>
              <a:t>1.</a:t>
            </a:r>
          </a:p>
        </p:txBody>
      </p:sp>
      <p:sp>
        <p:nvSpPr>
          <p:cNvPr id="6" name="TextBox 6"/>
          <p:cNvSpPr txBox="1">
            <a:spLocks noChangeArrowheads="1"/>
          </p:cNvSpPr>
          <p:nvPr/>
        </p:nvSpPr>
        <p:spPr bwMode="auto">
          <a:xfrm>
            <a:off x="1972938" y="2778474"/>
            <a:ext cx="1275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600" dirty="0"/>
              <a:t>2.</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l="79330" t="53094" r="10181" b="-682"/>
          <a:stretch>
            <a:fillRect/>
          </a:stretch>
        </p:blipFill>
        <p:spPr bwMode="auto">
          <a:xfrm>
            <a:off x="2671852" y="2107865"/>
            <a:ext cx="1463675"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2894102" y="5367002"/>
            <a:ext cx="811212" cy="5016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p:cNvSpPr/>
          <p:nvPr/>
        </p:nvSpPr>
        <p:spPr>
          <a:xfrm>
            <a:off x="2800439" y="2850815"/>
            <a:ext cx="812800" cy="5016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22563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
        <p:cNvGrpSpPr/>
        <p:nvPr/>
      </p:nvGrpSpPr>
      <p:grpSpPr>
        <a:xfrm>
          <a:off x="0" y="0"/>
          <a:ext cx="0" cy="0"/>
          <a:chOff x="0" y="0"/>
          <a:chExt cx="0" cy="0"/>
        </a:xfrm>
      </p:grpSpPr>
      <p:pic>
        <p:nvPicPr>
          <p:cNvPr id="81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79413"/>
            <a:ext cx="7646987"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8638" y="1203325"/>
            <a:ext cx="8110537" cy="4597400"/>
            <a:chOff x="528638" y="1844141"/>
            <a:chExt cx="8110537" cy="4596504"/>
          </a:xfrm>
        </p:grpSpPr>
        <p:sp>
          <p:nvSpPr>
            <p:cNvPr id="6" name="Rectangle 5"/>
            <p:cNvSpPr/>
            <p:nvPr/>
          </p:nvSpPr>
          <p:spPr>
            <a:xfrm>
              <a:off x="528638" y="1844141"/>
              <a:ext cx="8110537" cy="4596504"/>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99" name="TextBox 16"/>
            <p:cNvSpPr txBox="1">
              <a:spLocks noChangeArrowheads="1"/>
            </p:cNvSpPr>
            <p:nvPr/>
          </p:nvSpPr>
          <p:spPr bwMode="auto">
            <a:xfrm>
              <a:off x="615950" y="2771243"/>
              <a:ext cx="79359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b="1">
                  <a:latin typeface="Sassoon Infant Rg" pitchFamily="50" charset="0"/>
                  <a:ea typeface="Sassoon Infant Rg" pitchFamily="50" charset="0"/>
                  <a:cs typeface="Arial" panose="020B0604020202020204" pitchFamily="34" charset="0"/>
                </a:rPr>
                <a:t>Christmas</a:t>
              </a:r>
            </a:p>
            <a:p>
              <a:pPr>
                <a:lnSpc>
                  <a:spcPct val="100000"/>
                </a:lnSpc>
                <a:spcBef>
                  <a:spcPct val="0"/>
                </a:spcBef>
                <a:buFont typeface="Arial" panose="020B0604020202020204" pitchFamily="34" charset="0"/>
                <a:buNone/>
              </a:pPr>
              <a:endParaRPr lang="en-GB" altLang="en-US" sz="2000" b="1">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Christmas is a very special time of year for Christians because it remembers the time when Jesus was born.</a:t>
              </a:r>
            </a:p>
            <a:p>
              <a:pPr>
                <a:lnSpc>
                  <a:spcPct val="100000"/>
                </a:lnSpc>
                <a:spcBef>
                  <a:spcPct val="0"/>
                </a:spcBef>
                <a:buFont typeface="Arial" panose="020B0604020202020204" pitchFamily="34" charset="0"/>
                <a:buNone/>
              </a:pPr>
              <a:endParaRPr lang="en-GB" altLang="en-US" sz="2000">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At this time of year, many Christians visit church to sing carols and give thanks for the baby Jesus.  People also give and receive gifts to remind them of the gift of the baby Jesus.  </a:t>
              </a:r>
            </a:p>
            <a:p>
              <a:pPr>
                <a:lnSpc>
                  <a:spcPct val="100000"/>
                </a:lnSpc>
                <a:spcBef>
                  <a:spcPct val="0"/>
                </a:spcBef>
                <a:buFont typeface="Arial" panose="020B0604020202020204" pitchFamily="34" charset="0"/>
                <a:buNone/>
              </a:pPr>
              <a:endParaRPr lang="en-GB" altLang="en-US" sz="2000">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Families and friends get together to celebrate Christmas Day which is on the 25th December every year. </a:t>
              </a:r>
              <a:endParaRPr lang="en-GB" altLang="en-US" sz="2000" b="1">
                <a:latin typeface="Sassoon Infant Rg" pitchFamily="50" charset="0"/>
                <a:ea typeface="Sassoon Infant Rg" pitchFamily="50" charset="0"/>
                <a:cs typeface="Arial" panose="020B0604020202020204" pitchFamily="34" charset="0"/>
              </a:endParaRPr>
            </a:p>
          </p:txBody>
        </p:sp>
        <p:sp>
          <p:nvSpPr>
            <p:cNvPr id="8200" name="TextBox 3"/>
            <p:cNvSpPr txBox="1">
              <a:spLocks noChangeArrowheads="1"/>
            </p:cNvSpPr>
            <p:nvPr/>
          </p:nvSpPr>
          <p:spPr bwMode="auto">
            <a:xfrm>
              <a:off x="1380331" y="204893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latin typeface="ChunkFive Roman" pitchFamily="50" charset="0"/>
                  <a:cs typeface="Arial" panose="020B0604020202020204" pitchFamily="34" charset="0"/>
                </a:rPr>
                <a:t>Christian Beliefs</a:t>
              </a:r>
            </a:p>
          </p:txBody>
        </p:sp>
      </p:grpSp>
      <p:pic>
        <p:nvPicPr>
          <p:cNvPr id="8196"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67625" y="6015037"/>
            <a:ext cx="609600" cy="609600"/>
          </a:xfrm>
          <a:prstGeom prst="rect">
            <a:avLst/>
          </a:prstGeom>
        </p:spPr>
      </p:pic>
    </p:spTree>
    <p:custDataLst>
      <p:tags r:id="rId1"/>
    </p:custDataLst>
  </p:cSld>
  <p:clrMapOvr>
    <a:masterClrMapping/>
  </p:clrMapOvr>
  <p:transition spd="slow" advTm="319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C1EB"/>
        </a:solidFill>
        <a:effectLst/>
      </p:bgPr>
    </p:bg>
    <p:spTree>
      <p:nvGrpSpPr>
        <p:cNvPr id="1" name=""/>
        <p:cNvGrpSpPr/>
        <p:nvPr/>
      </p:nvGrpSpPr>
      <p:grpSpPr>
        <a:xfrm>
          <a:off x="0" y="0"/>
          <a:ext cx="0" cy="0"/>
          <a:chOff x="0" y="0"/>
          <a:chExt cx="0" cy="0"/>
        </a:xfrm>
      </p:grpSpPr>
      <p:pic>
        <p:nvPicPr>
          <p:cNvPr id="921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463" y="522288"/>
            <a:ext cx="5576887"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8638" y="1203325"/>
            <a:ext cx="8110537" cy="4462463"/>
            <a:chOff x="528638" y="1844141"/>
            <a:chExt cx="8110537" cy="4462036"/>
          </a:xfrm>
        </p:grpSpPr>
        <p:sp>
          <p:nvSpPr>
            <p:cNvPr id="6" name="Rectangle 5"/>
            <p:cNvSpPr/>
            <p:nvPr/>
          </p:nvSpPr>
          <p:spPr>
            <a:xfrm>
              <a:off x="528638" y="1844141"/>
              <a:ext cx="8110537" cy="446203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23" name="TextBox 16"/>
            <p:cNvSpPr txBox="1">
              <a:spLocks noChangeArrowheads="1"/>
            </p:cNvSpPr>
            <p:nvPr/>
          </p:nvSpPr>
          <p:spPr bwMode="auto">
            <a:xfrm>
              <a:off x="615950" y="2771243"/>
              <a:ext cx="793591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b="1">
                  <a:latin typeface="Sassoon Infant Rg" pitchFamily="50" charset="0"/>
                  <a:ea typeface="Sassoon Infant Rg" pitchFamily="50" charset="0"/>
                  <a:cs typeface="Arial" panose="020B0604020202020204" pitchFamily="34" charset="0"/>
                </a:rPr>
                <a:t>Easter</a:t>
              </a:r>
            </a:p>
            <a:p>
              <a:pPr>
                <a:lnSpc>
                  <a:spcPct val="100000"/>
                </a:lnSpc>
                <a:spcBef>
                  <a:spcPct val="0"/>
                </a:spcBef>
                <a:buFont typeface="Arial" panose="020B0604020202020204" pitchFamily="34" charset="0"/>
                <a:buNone/>
              </a:pPr>
              <a:endParaRPr lang="en-GB" altLang="en-US" sz="2000" b="1">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Easter is the most important time of year for Christians because it remembers and celebrates when Jesus came back to life three days after he died on the cross.  </a:t>
              </a:r>
            </a:p>
            <a:p>
              <a:pPr>
                <a:lnSpc>
                  <a:spcPct val="100000"/>
                </a:lnSpc>
                <a:spcBef>
                  <a:spcPct val="0"/>
                </a:spcBef>
                <a:buFont typeface="Arial" panose="020B0604020202020204" pitchFamily="34" charset="0"/>
                <a:buNone/>
              </a:pPr>
              <a:endParaRPr lang="en-GB" altLang="en-US" sz="2000">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The week before Easter is called Holy Week.</a:t>
              </a:r>
            </a:p>
            <a:p>
              <a:pPr>
                <a:lnSpc>
                  <a:spcPct val="100000"/>
                </a:lnSpc>
                <a:spcBef>
                  <a:spcPct val="0"/>
                </a:spcBef>
                <a:buFont typeface="Arial" panose="020B0604020202020204" pitchFamily="34" charset="0"/>
                <a:buNone/>
              </a:pPr>
              <a:endParaRPr lang="en-GB" altLang="en-US" sz="2000">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Many Christians celebrate Easter by visiting church and giving, receiving and eating Easter eggs, which signify new life.</a:t>
              </a:r>
            </a:p>
          </p:txBody>
        </p:sp>
        <p:sp>
          <p:nvSpPr>
            <p:cNvPr id="9224" name="TextBox 3"/>
            <p:cNvSpPr txBox="1">
              <a:spLocks noChangeArrowheads="1"/>
            </p:cNvSpPr>
            <p:nvPr/>
          </p:nvSpPr>
          <p:spPr bwMode="auto">
            <a:xfrm>
              <a:off x="1380331" y="204893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latin typeface="ChunkFive Roman" pitchFamily="50" charset="0"/>
                  <a:cs typeface="Arial" panose="020B0604020202020204" pitchFamily="34" charset="0"/>
                </a:rPr>
                <a:t>Christian Beliefs</a:t>
              </a:r>
            </a:p>
          </p:txBody>
        </p:sp>
      </p:grpSp>
      <p:pic>
        <p:nvPicPr>
          <p:cNvPr id="9220"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87481" y="5923309"/>
            <a:ext cx="609600" cy="609600"/>
          </a:xfrm>
          <a:prstGeom prst="rect">
            <a:avLst/>
          </a:prstGeom>
        </p:spPr>
      </p:pic>
    </p:spTree>
    <p:custDataLst>
      <p:tags r:id="rId1"/>
    </p:custDataLst>
  </p:cSld>
  <p:clrMapOvr>
    <a:masterClrMapping/>
  </p:clrMapOvr>
  <p:transition spd="slow" advTm="4030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C1EB"/>
        </a:solid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6388" y="774700"/>
            <a:ext cx="599122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8638" y="1571625"/>
            <a:ext cx="8110537" cy="3744913"/>
            <a:chOff x="528638" y="1844141"/>
            <a:chExt cx="8110537" cy="3744860"/>
          </a:xfrm>
        </p:grpSpPr>
        <p:sp>
          <p:nvSpPr>
            <p:cNvPr id="6" name="Rectangle 5"/>
            <p:cNvSpPr/>
            <p:nvPr/>
          </p:nvSpPr>
          <p:spPr>
            <a:xfrm>
              <a:off x="528638" y="1844141"/>
              <a:ext cx="8110537" cy="374486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47" name="TextBox 16"/>
            <p:cNvSpPr txBox="1">
              <a:spLocks noChangeArrowheads="1"/>
            </p:cNvSpPr>
            <p:nvPr/>
          </p:nvSpPr>
          <p:spPr bwMode="auto">
            <a:xfrm>
              <a:off x="615950" y="2771243"/>
              <a:ext cx="79359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b="1">
                  <a:latin typeface="Sassoon Infant Rg" pitchFamily="50" charset="0"/>
                  <a:ea typeface="Sassoon Infant Rg" pitchFamily="50" charset="0"/>
                  <a:cs typeface="Arial" panose="020B0604020202020204" pitchFamily="34" charset="0"/>
                </a:rPr>
                <a:t>Prayer</a:t>
              </a:r>
            </a:p>
            <a:p>
              <a:pPr>
                <a:lnSpc>
                  <a:spcPct val="100000"/>
                </a:lnSpc>
                <a:spcBef>
                  <a:spcPct val="0"/>
                </a:spcBef>
                <a:buFont typeface="Arial" panose="020B0604020202020204" pitchFamily="34" charset="0"/>
                <a:buNone/>
              </a:pPr>
              <a:endParaRPr lang="en-GB" altLang="en-US" sz="2000" b="1">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Christians believe that praying is a way of speaking with God. People can pray to give thanks, ask for help or to ask for forgiveness.</a:t>
              </a:r>
            </a:p>
            <a:p>
              <a:pPr>
                <a:lnSpc>
                  <a:spcPct val="100000"/>
                </a:lnSpc>
                <a:spcBef>
                  <a:spcPct val="0"/>
                </a:spcBef>
                <a:buFont typeface="Arial" panose="020B0604020202020204" pitchFamily="34" charset="0"/>
                <a:buNone/>
              </a:pPr>
              <a:endParaRPr lang="en-GB" altLang="en-US" sz="2000">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Christians pray together, on their own in church or at home.  </a:t>
              </a: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Some people like to focus on a cross or candle to help them think about God.</a:t>
              </a:r>
            </a:p>
          </p:txBody>
        </p:sp>
        <p:sp>
          <p:nvSpPr>
            <p:cNvPr id="10248" name="TextBox 3"/>
            <p:cNvSpPr txBox="1">
              <a:spLocks noChangeArrowheads="1"/>
            </p:cNvSpPr>
            <p:nvPr/>
          </p:nvSpPr>
          <p:spPr bwMode="auto">
            <a:xfrm>
              <a:off x="1380331" y="204893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latin typeface="ChunkFive Roman" pitchFamily="50" charset="0"/>
                  <a:cs typeface="Arial" panose="020B0604020202020204" pitchFamily="34" charset="0"/>
                </a:rPr>
                <a:t>Christian Beliefs</a:t>
              </a:r>
            </a:p>
          </p:txBody>
        </p:sp>
      </p:grpSp>
      <p:pic>
        <p:nvPicPr>
          <p:cNvPr id="10244"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05763" y="5980436"/>
            <a:ext cx="609600" cy="609600"/>
          </a:xfrm>
          <a:prstGeom prst="rect">
            <a:avLst/>
          </a:prstGeom>
        </p:spPr>
      </p:pic>
    </p:spTree>
    <p:custDataLst>
      <p:tags r:id="rId1"/>
    </p:custDataLst>
  </p:cSld>
  <p:clrMapOvr>
    <a:masterClrMapping/>
  </p:clrMapOvr>
  <p:transition spd="slow" advTm="214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C1EB"/>
        </a:solidFill>
        <a:effectLst/>
      </p:bgPr>
    </p:bg>
    <p:spTree>
      <p:nvGrpSpPr>
        <p:cNvPr id="1" name=""/>
        <p:cNvGrpSpPr/>
        <p:nvPr/>
      </p:nvGrpSpPr>
      <p:grpSpPr>
        <a:xfrm>
          <a:off x="0" y="0"/>
          <a:ext cx="0" cy="0"/>
          <a:chOff x="0" y="0"/>
          <a:chExt cx="0" cy="0"/>
        </a:xfrm>
      </p:grpSpPr>
      <p:pic>
        <p:nvPicPr>
          <p:cNvPr id="11266"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225" y="341313"/>
            <a:ext cx="54689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6"/>
          <p:cNvSpPr txBox="1">
            <a:spLocks noChangeArrowheads="1"/>
          </p:cNvSpPr>
          <p:nvPr/>
        </p:nvSpPr>
        <p:spPr bwMode="auto">
          <a:xfrm>
            <a:off x="374650" y="3260725"/>
            <a:ext cx="31210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dirty="0">
                <a:latin typeface="Sassoon Infant Rg" pitchFamily="50" charset="0"/>
                <a:ea typeface="Sassoon Infant Rg" pitchFamily="50" charset="0"/>
                <a:cs typeface="Arial" panose="020B0604020202020204" pitchFamily="34" charset="0"/>
              </a:rPr>
              <a:t>The Lord’s Prayer is a very special prayer to Christians.  Read it and think about what the words might mean. </a:t>
            </a:r>
          </a:p>
        </p:txBody>
      </p:sp>
      <p:sp>
        <p:nvSpPr>
          <p:cNvPr id="11268" name="TextBox 3"/>
          <p:cNvSpPr txBox="1">
            <a:spLocks noChangeArrowheads="1"/>
          </p:cNvSpPr>
          <p:nvPr/>
        </p:nvSpPr>
        <p:spPr bwMode="auto">
          <a:xfrm>
            <a:off x="374650" y="1973263"/>
            <a:ext cx="3005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dirty="0">
                <a:latin typeface="ChunkFive Roman" pitchFamily="50" charset="0"/>
                <a:cs typeface="Arial" panose="020B0604020202020204" pitchFamily="34" charset="0"/>
              </a:rPr>
              <a:t>The Lord’s</a:t>
            </a:r>
          </a:p>
          <a:p>
            <a:pPr>
              <a:lnSpc>
                <a:spcPct val="100000"/>
              </a:lnSpc>
              <a:spcBef>
                <a:spcPct val="0"/>
              </a:spcBef>
              <a:buFontTx/>
              <a:buNone/>
            </a:pPr>
            <a:r>
              <a:rPr lang="en-GB" altLang="en-US" sz="3600" dirty="0">
                <a:latin typeface="ChunkFive Roman" pitchFamily="50" charset="0"/>
                <a:cs typeface="Arial" panose="020B0604020202020204" pitchFamily="34" charset="0"/>
              </a:rPr>
              <a:t>Prayer</a:t>
            </a:r>
          </a:p>
        </p:txBody>
      </p:sp>
      <p:pic>
        <p:nvPicPr>
          <p:cNvPr id="11269"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373813" y="5127625"/>
            <a:ext cx="1690687" cy="815975"/>
          </a:xfrm>
          <a:prstGeom prst="rect">
            <a:avLst/>
          </a:prstGeom>
          <a:solidFill>
            <a:srgbClr val="FEF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71" name="TextBox 7"/>
          <p:cNvSpPr txBox="1">
            <a:spLocks noChangeArrowheads="1"/>
          </p:cNvSpPr>
          <p:nvPr/>
        </p:nvSpPr>
        <p:spPr bwMode="auto">
          <a:xfrm>
            <a:off x="4151313" y="1371600"/>
            <a:ext cx="3810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Sassoon Infant Md" pitchFamily="50" charset="0"/>
              </a:rPr>
              <a:t>Our Father, who art in heaven,</a:t>
            </a:r>
            <a:br>
              <a:rPr lang="en-GB" altLang="en-US" sz="1800" dirty="0">
                <a:latin typeface="Sassoon Infant Md" pitchFamily="50" charset="0"/>
              </a:rPr>
            </a:br>
            <a:r>
              <a:rPr lang="en-GB" altLang="en-US" sz="1800" dirty="0">
                <a:latin typeface="Sassoon Infant Md" pitchFamily="50" charset="0"/>
              </a:rPr>
              <a:t>Hallowed be thy Name.</a:t>
            </a:r>
            <a:br>
              <a:rPr lang="en-GB" altLang="en-US" sz="1800" dirty="0">
                <a:latin typeface="Sassoon Infant Md" pitchFamily="50" charset="0"/>
              </a:rPr>
            </a:br>
            <a:r>
              <a:rPr lang="en-GB" altLang="en-US" sz="1800" dirty="0">
                <a:latin typeface="Sassoon Infant Md" pitchFamily="50" charset="0"/>
              </a:rPr>
              <a:t>Thy Kingdom come. </a:t>
            </a:r>
            <a:br>
              <a:rPr lang="en-GB" altLang="en-US" sz="1800" dirty="0">
                <a:latin typeface="Sassoon Infant Md" pitchFamily="50" charset="0"/>
              </a:rPr>
            </a:br>
            <a:r>
              <a:rPr lang="en-GB" altLang="en-US" sz="1800" dirty="0">
                <a:latin typeface="Sassoon Infant Md" pitchFamily="50" charset="0"/>
              </a:rPr>
              <a:t>Thy will be done, </a:t>
            </a:r>
            <a:br>
              <a:rPr lang="en-GB" altLang="en-US" sz="1800" dirty="0">
                <a:latin typeface="Sassoon Infant Md" pitchFamily="50" charset="0"/>
              </a:rPr>
            </a:br>
            <a:r>
              <a:rPr lang="en-GB" altLang="en-US" sz="1800" dirty="0">
                <a:latin typeface="Sassoon Infant Md" pitchFamily="50" charset="0"/>
              </a:rPr>
              <a:t>On Earth as it is in heaven.</a:t>
            </a:r>
            <a:br>
              <a:rPr lang="en-GB" altLang="en-US" sz="1800" dirty="0">
                <a:latin typeface="Sassoon Infant Md" pitchFamily="50" charset="0"/>
              </a:rPr>
            </a:br>
            <a:r>
              <a:rPr lang="en-GB" altLang="en-US" sz="1800" dirty="0">
                <a:latin typeface="Sassoon Infant Md" pitchFamily="50" charset="0"/>
              </a:rPr>
              <a:t>Give us this day our daily bread.</a:t>
            </a:r>
            <a:br>
              <a:rPr lang="en-GB" altLang="en-US" sz="1800" dirty="0">
                <a:latin typeface="Sassoon Infant Md" pitchFamily="50" charset="0"/>
              </a:rPr>
            </a:br>
            <a:r>
              <a:rPr lang="en-GB" altLang="en-US" sz="1800" dirty="0">
                <a:latin typeface="Sassoon Infant Md" pitchFamily="50" charset="0"/>
              </a:rPr>
              <a:t>And forgive us our trespasses,</a:t>
            </a:r>
            <a:br>
              <a:rPr lang="en-GB" altLang="en-US" sz="1800" dirty="0">
                <a:latin typeface="Sassoon Infant Md" pitchFamily="50" charset="0"/>
              </a:rPr>
            </a:br>
            <a:r>
              <a:rPr lang="en-GB" altLang="en-US" sz="1800" dirty="0">
                <a:latin typeface="Sassoon Infant Md" pitchFamily="50" charset="0"/>
              </a:rPr>
              <a:t>As we forgive them that trespass against us. </a:t>
            </a:r>
            <a:br>
              <a:rPr lang="en-GB" altLang="en-US" sz="1800" dirty="0">
                <a:latin typeface="Sassoon Infant Md" pitchFamily="50" charset="0"/>
              </a:rPr>
            </a:br>
            <a:r>
              <a:rPr lang="en-GB" altLang="en-US" sz="1800" dirty="0">
                <a:latin typeface="Sassoon Infant Md" pitchFamily="50" charset="0"/>
              </a:rPr>
              <a:t>And lead us not into temptation, </a:t>
            </a:r>
            <a:br>
              <a:rPr lang="en-GB" altLang="en-US" sz="1800" dirty="0">
                <a:latin typeface="Sassoon Infant Md" pitchFamily="50" charset="0"/>
              </a:rPr>
            </a:br>
            <a:r>
              <a:rPr lang="en-GB" altLang="en-US" sz="1800" dirty="0">
                <a:latin typeface="Sassoon Infant Md" pitchFamily="50" charset="0"/>
              </a:rPr>
              <a:t>But deliver us from evil. </a:t>
            </a:r>
            <a:br>
              <a:rPr lang="en-GB" altLang="en-US" sz="1800" dirty="0">
                <a:latin typeface="Sassoon Infant Md" pitchFamily="50" charset="0"/>
              </a:rPr>
            </a:br>
            <a:r>
              <a:rPr lang="en-GB" altLang="en-US" sz="1800" dirty="0">
                <a:latin typeface="Sassoon Infant Md" pitchFamily="50" charset="0"/>
              </a:rPr>
              <a:t>For thine is the kingdom,</a:t>
            </a:r>
          </a:p>
          <a:p>
            <a:pPr>
              <a:lnSpc>
                <a:spcPct val="100000"/>
              </a:lnSpc>
              <a:spcBef>
                <a:spcPct val="0"/>
              </a:spcBef>
              <a:buFontTx/>
              <a:buNone/>
            </a:pPr>
            <a:r>
              <a:rPr lang="en-GB" altLang="en-US" sz="1800" dirty="0">
                <a:latin typeface="Sassoon Infant Md" pitchFamily="50" charset="0"/>
              </a:rPr>
              <a:t>The power, and the glory,</a:t>
            </a:r>
          </a:p>
          <a:p>
            <a:pPr>
              <a:lnSpc>
                <a:spcPct val="100000"/>
              </a:lnSpc>
              <a:spcBef>
                <a:spcPct val="0"/>
              </a:spcBef>
              <a:buFontTx/>
              <a:buNone/>
            </a:pPr>
            <a:r>
              <a:rPr lang="en-GB" altLang="en-US" sz="1800" dirty="0">
                <a:latin typeface="Sassoon Infant Md" pitchFamily="50" charset="0"/>
              </a:rPr>
              <a:t>For ever and ever.</a:t>
            </a:r>
          </a:p>
          <a:p>
            <a:pPr>
              <a:lnSpc>
                <a:spcPct val="100000"/>
              </a:lnSpc>
              <a:spcBef>
                <a:spcPct val="0"/>
              </a:spcBef>
              <a:buFontTx/>
              <a:buNone/>
            </a:pPr>
            <a:r>
              <a:rPr lang="en-GB" altLang="en-US" sz="1800" dirty="0">
                <a:latin typeface="Sassoon Infant Md" pitchFamily="50" charset="0"/>
              </a:rPr>
              <a:t>Amen.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2769" y="6082137"/>
            <a:ext cx="609600" cy="609600"/>
          </a:xfrm>
          <a:prstGeom prst="rect">
            <a:avLst/>
          </a:prstGeom>
        </p:spPr>
      </p:pic>
    </p:spTree>
  </p:cSld>
  <p:clrMapOvr>
    <a:masterClrMapping/>
  </p:clrMapOvr>
  <p:transition spd="slow" advTm="17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C1EB"/>
        </a:solidFill>
        <a:effectLst/>
      </p:bgPr>
    </p:bg>
    <p:spTree>
      <p:nvGrpSpPr>
        <p:cNvPr id="1" name=""/>
        <p:cNvGrpSpPr/>
        <p:nvPr/>
      </p:nvGrpSpPr>
      <p:grpSpPr>
        <a:xfrm>
          <a:off x="0" y="0"/>
          <a:ext cx="0" cy="0"/>
          <a:chOff x="0" y="0"/>
          <a:chExt cx="0" cy="0"/>
        </a:xfrm>
      </p:grpSpPr>
      <p:sp>
        <p:nvSpPr>
          <p:cNvPr id="6" name="Rectangle 5"/>
          <p:cNvSpPr/>
          <p:nvPr/>
        </p:nvSpPr>
        <p:spPr>
          <a:xfrm>
            <a:off x="517525" y="374650"/>
            <a:ext cx="8110538" cy="6126163"/>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extBox 16"/>
          <p:cNvSpPr txBox="1">
            <a:spLocks noChangeArrowheads="1"/>
          </p:cNvSpPr>
          <p:nvPr/>
        </p:nvSpPr>
        <p:spPr bwMode="auto">
          <a:xfrm>
            <a:off x="604838" y="1301750"/>
            <a:ext cx="793591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GB" altLang="en-US" sz="2000" b="1" dirty="0" smtClean="0">
                <a:latin typeface="Sassoon Infant Rg" panose="02000503030000020003" pitchFamily="50" charset="0"/>
                <a:ea typeface="Sassoon Infant Rg" panose="02000503030000020003" pitchFamily="50" charset="0"/>
                <a:cs typeface="Arial" panose="020B0604020202020204" pitchFamily="34" charset="0"/>
              </a:rPr>
              <a:t>Following God’s rules</a:t>
            </a:r>
          </a:p>
          <a:p>
            <a:pPr>
              <a:lnSpc>
                <a:spcPct val="100000"/>
              </a:lnSpc>
              <a:spcBef>
                <a:spcPct val="0"/>
              </a:spcBef>
              <a:buFont typeface="Arial" panose="020B0604020202020204" pitchFamily="34" charset="0"/>
              <a:buNone/>
              <a:defRPr/>
            </a:pPr>
            <a:endParaRPr lang="en-GB" altLang="en-US" sz="2000" b="1" dirty="0" smtClean="0">
              <a:latin typeface="Sassoon Infant Rg" panose="02000503030000020003" pitchFamily="50" charset="0"/>
              <a:ea typeface="Sassoon Infant Rg" panose="02000503030000020003" pitchFamily="50" charset="0"/>
              <a:cs typeface="Arial" panose="020B0604020202020204" pitchFamily="34" charset="0"/>
            </a:endParaRPr>
          </a:p>
          <a:p>
            <a:pPr>
              <a:lnSpc>
                <a:spcPct val="100000"/>
              </a:lnSpc>
              <a:spcBef>
                <a:spcPct val="0"/>
              </a:spcBef>
              <a:buFont typeface="Arial" panose="020B0604020202020204" pitchFamily="34" charset="0"/>
              <a:buNone/>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These are God’s rules set out in the Bible, the Christian holy book.  </a:t>
            </a:r>
          </a:p>
          <a:p>
            <a:pPr>
              <a:lnSpc>
                <a:spcPct val="100000"/>
              </a:lnSpc>
              <a:spcBef>
                <a:spcPct val="0"/>
              </a:spcBef>
              <a:buFont typeface="Arial" panose="020B0604020202020204" pitchFamily="34" charset="0"/>
              <a:buNone/>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Christians believe that following these rules will help them to lead a good and happy life.</a:t>
            </a:r>
          </a:p>
          <a:p>
            <a:pPr>
              <a:lnSpc>
                <a:spcPct val="100000"/>
              </a:lnSpc>
              <a:spcBef>
                <a:spcPct val="0"/>
              </a:spcBef>
              <a:buFont typeface="Arial" panose="020B0604020202020204" pitchFamily="34" charset="0"/>
              <a:buNone/>
              <a:defRPr/>
            </a:pPr>
            <a:endPar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endParaRP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Love God more than all others.</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Don’t make anything more important than God.</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Always use God’s name with love respect.</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Rest on a Sunday.</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Love and respect your parents.</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Never hurt others.</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Be faithful to your husband or wife.</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Don’t steal.</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Always tell the truth.</a:t>
            </a:r>
          </a:p>
          <a:p>
            <a:pPr marL="342900" indent="-342900">
              <a:lnSpc>
                <a:spcPct val="100000"/>
              </a:lnSpc>
              <a:spcBef>
                <a:spcPct val="0"/>
              </a:spcBef>
              <a:defRPr/>
            </a:pPr>
            <a:r>
              <a:rPr lang="en-GB" altLang="en-US" sz="2000" dirty="0" smtClean="0">
                <a:latin typeface="Sassoon Infant Rg" panose="02000503030000020003" pitchFamily="50" charset="0"/>
                <a:ea typeface="Sassoon Infant Rg" panose="02000503030000020003" pitchFamily="50" charset="0"/>
                <a:cs typeface="Arial" panose="020B0604020202020204" pitchFamily="34" charset="0"/>
              </a:rPr>
              <a:t>Be happy with what you have. </a:t>
            </a:r>
          </a:p>
        </p:txBody>
      </p:sp>
      <p:sp>
        <p:nvSpPr>
          <p:cNvPr id="12292" name="TextBox 3"/>
          <p:cNvSpPr txBox="1">
            <a:spLocks noChangeArrowheads="1"/>
          </p:cNvSpPr>
          <p:nvPr/>
        </p:nvSpPr>
        <p:spPr bwMode="auto">
          <a:xfrm>
            <a:off x="1368425" y="579438"/>
            <a:ext cx="6407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dirty="0">
                <a:latin typeface="ChunkFive Roman" pitchFamily="50" charset="0"/>
                <a:cs typeface="Arial" panose="020B0604020202020204" pitchFamily="34" charset="0"/>
              </a:rPr>
              <a:t>Christian Beliefs</a:t>
            </a:r>
          </a:p>
        </p:txBody>
      </p:sp>
      <p:pic>
        <p:nvPicPr>
          <p:cNvPr id="12293"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7138" y="3532188"/>
            <a:ext cx="1833562"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891463" y="5899150"/>
            <a:ext cx="609600" cy="609600"/>
          </a:xfrm>
          <a:prstGeom prst="rect">
            <a:avLst/>
          </a:prstGeom>
        </p:spPr>
      </p:pic>
    </p:spTree>
    <p:custDataLst>
      <p:tags r:id="rId1"/>
    </p:custDataLst>
  </p:cSld>
  <p:clrMapOvr>
    <a:masterClrMapping/>
  </p:clrMapOvr>
  <p:transition spd="slow" advTm="474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Blue lined paper _ also great for a dyslexic student's handwriting |  Teaching Resources"/>
          <p:cNvPicPr>
            <a:picLocks noChangeAspect="1" noChangeArrowheads="1"/>
          </p:cNvPicPr>
          <p:nvPr/>
        </p:nvPicPr>
        <p:blipFill>
          <a:blip r:embed="rId4">
            <a:extLst>
              <a:ext uri="{28A0092B-C50C-407E-A947-70E740481C1C}">
                <a14:useLocalDpi xmlns:a14="http://schemas.microsoft.com/office/drawing/2010/main" val="0"/>
              </a:ext>
            </a:extLst>
          </a:blip>
          <a:srcRect t="4887" b="32399"/>
          <a:stretch>
            <a:fillRect/>
          </a:stretch>
        </p:blipFill>
        <p:spPr bwMode="auto">
          <a:xfrm>
            <a:off x="0" y="-238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p:cNvSpPr txBox="1">
            <a:spLocks noChangeArrowheads="1"/>
          </p:cNvSpPr>
          <p:nvPr/>
        </p:nvSpPr>
        <p:spPr bwMode="auto">
          <a:xfrm>
            <a:off x="1550988" y="100013"/>
            <a:ext cx="3929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3600" dirty="0">
                <a:latin typeface="HfW cursive" panose="00000500000000000000" pitchFamily="2" charset="0"/>
              </a:rPr>
              <a:t>Christian Beliefs</a:t>
            </a:r>
          </a:p>
        </p:txBody>
      </p:sp>
      <p:sp>
        <p:nvSpPr>
          <p:cNvPr id="13316" name="TextBox 2"/>
          <p:cNvSpPr txBox="1">
            <a:spLocks noChangeArrowheads="1"/>
          </p:cNvSpPr>
          <p:nvPr/>
        </p:nvSpPr>
        <p:spPr bwMode="auto">
          <a:xfrm>
            <a:off x="1231900" y="871538"/>
            <a:ext cx="81502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dirty="0">
                <a:latin typeface="HfW cursive" panose="00000500000000000000" pitchFamily="2" charset="0"/>
              </a:rPr>
              <a:t>God and Jesus are important to Christians because </a:t>
            </a:r>
          </a:p>
          <a:p>
            <a:endParaRPr lang="en-GB" altLang="en-US" dirty="0">
              <a:latin typeface="HfW cursive" panose="00000500000000000000" pitchFamily="2" charset="0"/>
            </a:endParaRPr>
          </a:p>
          <a:p>
            <a:endParaRPr lang="en-GB" altLang="en-US" dirty="0">
              <a:latin typeface="HfW cursive" panose="00000500000000000000" pitchFamily="2" charset="0"/>
            </a:endParaRPr>
          </a:p>
          <a:p>
            <a:endParaRPr lang="en-GB" altLang="en-US" dirty="0">
              <a:latin typeface="HfW cursive" panose="00000500000000000000" pitchFamily="2" charset="0"/>
            </a:endParaRPr>
          </a:p>
          <a:p>
            <a:r>
              <a:rPr lang="en-GB" altLang="en-US" dirty="0">
                <a:latin typeface="HfW cursive" panose="00000500000000000000" pitchFamily="2" charset="0"/>
              </a:rPr>
              <a:t>The Creation Story shows  </a:t>
            </a:r>
          </a:p>
          <a:p>
            <a:endParaRPr lang="en-GB" altLang="en-US" dirty="0">
              <a:latin typeface="HfW cursive" panose="00000500000000000000" pitchFamily="2" charset="0"/>
            </a:endParaRPr>
          </a:p>
          <a:p>
            <a:endParaRPr lang="en-GB" altLang="en-US" dirty="0">
              <a:latin typeface="HfW cursive" panose="00000500000000000000" pitchFamily="2" charset="0"/>
            </a:endParaRPr>
          </a:p>
          <a:p>
            <a:endParaRPr lang="en-GB" altLang="en-US" dirty="0">
              <a:latin typeface="HfW cursive" panose="00000500000000000000" pitchFamily="2" charset="0"/>
            </a:endParaRPr>
          </a:p>
          <a:p>
            <a:r>
              <a:rPr lang="en-GB" altLang="en-US" dirty="0">
                <a:latin typeface="HfW cursive" panose="00000500000000000000" pitchFamily="2" charset="0"/>
              </a:rPr>
              <a:t>Easter is important because </a:t>
            </a:r>
          </a:p>
          <a:p>
            <a:endParaRPr lang="en-GB" altLang="en-US" dirty="0">
              <a:latin typeface="HfW cursive" panose="00000500000000000000" pitchFamily="2" charset="0"/>
            </a:endParaRPr>
          </a:p>
          <a:p>
            <a:endParaRPr lang="en-GB" altLang="en-US" dirty="0">
              <a:latin typeface="HfW cursive" panose="00000500000000000000" pitchFamily="2" charset="0"/>
            </a:endParaRPr>
          </a:p>
          <a:p>
            <a:endParaRPr lang="en-GB" altLang="en-US" dirty="0">
              <a:latin typeface="HfW cursive" panose="00000500000000000000" pitchFamily="2" charset="0"/>
            </a:endParaRPr>
          </a:p>
          <a:p>
            <a:r>
              <a:rPr lang="en-GB" altLang="en-US" dirty="0">
                <a:latin typeface="HfW cursive" panose="00000500000000000000" pitchFamily="2" charset="0"/>
              </a:rPr>
              <a:t>Christmas in important because</a:t>
            </a:r>
          </a:p>
        </p:txBody>
      </p:sp>
      <p:pic>
        <p:nvPicPr>
          <p:cNvPr id="13317" name="Picture 4"/>
          <p:cNvPicPr>
            <a:picLocks noChangeAspect="1"/>
          </p:cNvPicPr>
          <p:nvPr/>
        </p:nvPicPr>
        <p:blipFill>
          <a:blip r:embed="rId5">
            <a:extLst>
              <a:ext uri="{28A0092B-C50C-407E-A947-70E740481C1C}">
                <a14:useLocalDpi xmlns:a14="http://schemas.microsoft.com/office/drawing/2010/main" val="0"/>
              </a:ext>
            </a:extLst>
          </a:blip>
          <a:srcRect l="18451" t="67473" r="31831" b="9731"/>
          <a:stretch>
            <a:fillRect/>
          </a:stretch>
        </p:blipFill>
        <p:spPr bwMode="auto">
          <a:xfrm>
            <a:off x="3455988" y="5321300"/>
            <a:ext cx="56213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3"/>
          <p:cNvSpPr>
            <a:spLocks noChangeArrowheads="1"/>
          </p:cNvSpPr>
          <p:nvPr/>
        </p:nvSpPr>
        <p:spPr bwMode="auto">
          <a:xfrm>
            <a:off x="1131888" y="5145088"/>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latin typeface="HfW cursive" panose="00000500000000000000" pitchFamily="2" charset="0"/>
              </a:rPr>
              <a:t>Prayer is important because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6726" y="6045200"/>
            <a:ext cx="609600" cy="609600"/>
          </a:xfrm>
          <a:prstGeom prst="rect">
            <a:avLst/>
          </a:prstGeom>
        </p:spPr>
      </p:pic>
    </p:spTree>
  </p:cSld>
  <p:clrMapOvr>
    <a:masterClrMapping/>
  </p:clrMapOvr>
  <p:transition spd="slow" advTm="27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0C1EB"/>
        </a:solidFill>
        <a:effectLst/>
      </p:bgPr>
    </p:bg>
    <p:spTree>
      <p:nvGrpSpPr>
        <p:cNvPr id="1" name=""/>
        <p:cNvGrpSpPr/>
        <p:nvPr/>
      </p:nvGrpSpPr>
      <p:grpSpPr>
        <a:xfrm>
          <a:off x="0" y="0"/>
          <a:ext cx="0" cy="0"/>
          <a:chOff x="0" y="0"/>
          <a:chExt cx="0" cy="0"/>
        </a:xfrm>
      </p:grpSpPr>
      <p:pic>
        <p:nvPicPr>
          <p:cNvPr id="14338"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8518525" y="6729413"/>
            <a:ext cx="58261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7"/>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4278313" y="3019425"/>
            <a:ext cx="5873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3395663" y="3406775"/>
            <a:ext cx="24082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4400" dirty="0">
                <a:latin typeface="Century Gothic" panose="020B0502020202020204" pitchFamily="34" charset="0"/>
              </a:rPr>
              <a:t>THE END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8925" y="5722435"/>
            <a:ext cx="609600" cy="609600"/>
          </a:xfrm>
          <a:prstGeom prst="rect">
            <a:avLst/>
          </a:prstGeom>
        </p:spPr>
      </p:pic>
    </p:spTree>
  </p:cSld>
  <p:clrMapOvr>
    <a:masterClrMapping/>
  </p:clrMapOvr>
  <p:transition spd="slow" advTm="59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r="28448"/>
          <a:stretch>
            <a:fillRect/>
          </a:stretch>
        </p:blipFill>
        <p:spPr bwMode="auto">
          <a:xfrm>
            <a:off x="1748495" y="3925888"/>
            <a:ext cx="62865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277007" y="274638"/>
            <a:ext cx="8229600" cy="1143000"/>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mtClean="0"/>
              <a:t>To start the PowerPoint follow these steps…</a:t>
            </a:r>
            <a:endParaRPr lang="en-GB"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r="28448"/>
          <a:stretch>
            <a:fillRect/>
          </a:stretch>
        </p:blipFill>
        <p:spPr bwMode="auto">
          <a:xfrm>
            <a:off x="1854857" y="1952625"/>
            <a:ext cx="62865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53132" y="2306638"/>
            <a:ext cx="665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600" dirty="0"/>
              <a:t>1.</a:t>
            </a:r>
          </a:p>
        </p:txBody>
      </p:sp>
      <p:sp>
        <p:nvSpPr>
          <p:cNvPr id="8" name="Oval 7"/>
          <p:cNvSpPr/>
          <p:nvPr/>
        </p:nvSpPr>
        <p:spPr>
          <a:xfrm>
            <a:off x="6228420" y="1827213"/>
            <a:ext cx="811212" cy="5016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8"/>
          <p:cNvSpPr txBox="1">
            <a:spLocks noChangeArrowheads="1"/>
          </p:cNvSpPr>
          <p:nvPr/>
        </p:nvSpPr>
        <p:spPr bwMode="auto">
          <a:xfrm>
            <a:off x="753132" y="4341813"/>
            <a:ext cx="773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600"/>
              <a:t>2.</a:t>
            </a:r>
          </a:p>
        </p:txBody>
      </p:sp>
      <p:sp>
        <p:nvSpPr>
          <p:cNvPr id="10" name="Oval 9"/>
          <p:cNvSpPr/>
          <p:nvPr/>
        </p:nvSpPr>
        <p:spPr>
          <a:xfrm>
            <a:off x="2269195" y="4189413"/>
            <a:ext cx="676275" cy="9271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534889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3791" y="2399434"/>
            <a:ext cx="3256893" cy="32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758004" y="568381"/>
            <a:ext cx="4395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2400" dirty="0">
                <a:latin typeface="Arial Black" panose="020B0A04020102020204" pitchFamily="34" charset="0"/>
              </a:rPr>
              <a:t>Are you organised?</a:t>
            </a:r>
          </a:p>
        </p:txBody>
      </p:sp>
      <p:pic>
        <p:nvPicPr>
          <p:cNvPr id="6" name="Picture 2" descr="Silvine Exercise Book Ruled and Margin 80 Pages A4 Yellow Ref EX109 [Pack  of 10]: Amazon.co.uk: Office Produc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7" t="8626" b="7146"/>
          <a:stretch/>
        </p:blipFill>
        <p:spPr bwMode="auto">
          <a:xfrm>
            <a:off x="1249251" y="2399434"/>
            <a:ext cx="3151554" cy="371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609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1EB"/>
        </a:solidFill>
        <a:effectLst/>
      </p:bgPr>
    </p:bg>
    <p:spTree>
      <p:nvGrpSpPr>
        <p:cNvPr id="1" name=""/>
        <p:cNvGrpSpPr/>
        <p:nvPr/>
      </p:nvGrpSpPr>
      <p:grpSpPr>
        <a:xfrm>
          <a:off x="0" y="0"/>
          <a:ext cx="0" cy="0"/>
          <a:chOff x="0" y="0"/>
          <a:chExt cx="0" cy="0"/>
        </a:xfrm>
      </p:grpSpPr>
      <p:pic>
        <p:nvPicPr>
          <p:cNvPr id="2050" name="Picture 107"/>
          <p:cNvPicPr>
            <a:picLocks noChangeAspect="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4213225" y="276225"/>
            <a:ext cx="5857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p:cNvSpPr txBox="1">
            <a:spLocks noChangeArrowheads="1"/>
          </p:cNvSpPr>
          <p:nvPr/>
        </p:nvSpPr>
        <p:spPr bwMode="auto">
          <a:xfrm>
            <a:off x="152400" y="614363"/>
            <a:ext cx="87074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en-GB" altLang="en-US" sz="7200">
                <a:latin typeface="ChunkFive Roman" pitchFamily="50" charset="0"/>
                <a:cs typeface="Arial" panose="020B0604020202020204" pitchFamily="34" charset="0"/>
              </a:rPr>
              <a:t>Christian Beliefs</a:t>
            </a:r>
          </a:p>
          <a:p>
            <a:pPr algn="ctr">
              <a:spcBef>
                <a:spcPct val="0"/>
              </a:spcBef>
              <a:buFontTx/>
              <a:buNone/>
            </a:pPr>
            <a:endParaRPr lang="en-GB" altLang="en-US" sz="7200">
              <a:latin typeface="ChunkFive Roman" pitchFamily="50" charset="0"/>
              <a:cs typeface="Arial" panose="020B0604020202020204" pitchFamily="34" charset="0"/>
            </a:endParaRPr>
          </a:p>
        </p:txBody>
      </p:sp>
      <p:pic>
        <p:nvPicPr>
          <p:cNvPr id="205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3275" y="1684338"/>
            <a:ext cx="49974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4163" y="5625307"/>
            <a:ext cx="609600" cy="609600"/>
          </a:xfrm>
          <a:prstGeom prst="rect">
            <a:avLst/>
          </a:prstGeom>
        </p:spPr>
      </p:pic>
    </p:spTree>
  </p:cSld>
  <p:clrMapOvr>
    <a:masterClrMapping/>
  </p:clrMapOvr>
  <p:transition spd="slow" advTm="5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3">
            <a:extLst>
              <a:ext uri="{28A0092B-C50C-407E-A947-70E740481C1C}">
                <a14:useLocalDpi xmlns:a14="http://schemas.microsoft.com/office/drawing/2010/main" val="0"/>
              </a:ext>
            </a:extLst>
          </a:blip>
          <a:srcRect l="5234" r="6427"/>
          <a:stretch>
            <a:fillRect/>
          </a:stretch>
        </p:blipFill>
        <p:spPr bwMode="auto">
          <a:xfrm>
            <a:off x="-25400" y="0"/>
            <a:ext cx="91614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2113" y="2279650"/>
            <a:ext cx="8243887" cy="15557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01" name="TextBox 16"/>
          <p:cNvSpPr txBox="1">
            <a:spLocks noChangeArrowheads="1"/>
          </p:cNvSpPr>
          <p:nvPr/>
        </p:nvSpPr>
        <p:spPr bwMode="auto">
          <a:xfrm>
            <a:off x="515938" y="3141663"/>
            <a:ext cx="7996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To find out about Christian beliefs.</a:t>
            </a:r>
          </a:p>
        </p:txBody>
      </p:sp>
      <p:sp>
        <p:nvSpPr>
          <p:cNvPr id="3077" name="TextBox 3"/>
          <p:cNvSpPr txBox="1">
            <a:spLocks noChangeArrowheads="1"/>
          </p:cNvSpPr>
          <p:nvPr/>
        </p:nvSpPr>
        <p:spPr bwMode="auto">
          <a:xfrm>
            <a:off x="1309688" y="246380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dirty="0">
                <a:latin typeface="ChunkFive Roman" pitchFamily="50" charset="0"/>
                <a:cs typeface="Arial" panose="020B0604020202020204" pitchFamily="34" charset="0"/>
              </a:rPr>
              <a:t>Learning Objective</a:t>
            </a:r>
          </a:p>
        </p:txBody>
      </p:sp>
      <p:sp>
        <p:nvSpPr>
          <p:cNvPr id="3078" name="TextBox 5"/>
          <p:cNvSpPr txBox="1">
            <a:spLocks noChangeArrowheads="1"/>
          </p:cNvSpPr>
          <p:nvPr/>
        </p:nvSpPr>
        <p:spPr bwMode="auto">
          <a:xfrm>
            <a:off x="865188" y="6580188"/>
            <a:ext cx="7413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600">
                <a:solidFill>
                  <a:schemeClr val="bg1"/>
                </a:solidFill>
                <a:latin typeface="Arial" panose="020B0604020202020204" pitchFamily="34" charset="0"/>
                <a:ea typeface="MS PGothic" panose="020B0600070205080204" pitchFamily="34" charset="-128"/>
                <a:cs typeface="Arial" panose="020B0604020202020204" pitchFamily="34" charset="0"/>
              </a:rPr>
              <a:t>Photos courtesy of archer10 (Dennis) (@flickr.com) - granted under creative commons licence - attribution</a:t>
            </a:r>
          </a:p>
        </p:txBody>
      </p:sp>
      <p:pic>
        <p:nvPicPr>
          <p:cNvPr id="3079"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8501063" y="6697663"/>
            <a:ext cx="582612"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134"/>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7525" y="2027238"/>
            <a:ext cx="8108950" cy="263048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23" name="TextBox 16"/>
          <p:cNvSpPr txBox="1">
            <a:spLocks noChangeArrowheads="1"/>
          </p:cNvSpPr>
          <p:nvPr/>
        </p:nvSpPr>
        <p:spPr bwMode="auto">
          <a:xfrm>
            <a:off x="949325" y="3260725"/>
            <a:ext cx="73231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GB" altLang="en-US" sz="2000" dirty="0">
                <a:latin typeface="Sassoon Infant Rg" pitchFamily="50" charset="0"/>
                <a:ea typeface="Sassoon Infant Rg" pitchFamily="50" charset="0"/>
                <a:cs typeface="Arial" panose="020B0604020202020204" pitchFamily="34" charset="0"/>
              </a:rPr>
              <a:t>I can talk about Christian beliefs and the meaning behind them.</a:t>
            </a:r>
          </a:p>
          <a:p>
            <a:pPr>
              <a:lnSpc>
                <a:spcPct val="100000"/>
              </a:lnSpc>
              <a:spcBef>
                <a:spcPct val="0"/>
              </a:spcBef>
            </a:pPr>
            <a:endParaRPr lang="en-GB" altLang="en-US" sz="2000" dirty="0">
              <a:latin typeface="Sassoon Infant Rg" pitchFamily="50" charset="0"/>
              <a:ea typeface="Sassoon Infant Rg" pitchFamily="50" charset="0"/>
              <a:cs typeface="Arial" panose="020B0604020202020204" pitchFamily="34" charset="0"/>
            </a:endParaRPr>
          </a:p>
          <a:p>
            <a:pPr>
              <a:lnSpc>
                <a:spcPct val="100000"/>
              </a:lnSpc>
              <a:spcBef>
                <a:spcPct val="0"/>
              </a:spcBef>
            </a:pPr>
            <a:r>
              <a:rPr lang="en-GB" altLang="en-US" sz="2000" dirty="0">
                <a:latin typeface="Sassoon Infant Rg" pitchFamily="50" charset="0"/>
                <a:ea typeface="Sassoon Infant Rg" pitchFamily="50" charset="0"/>
                <a:cs typeface="Arial" panose="020B0604020202020204" pitchFamily="34" charset="0"/>
              </a:rPr>
              <a:t>I understand it is important to respect the beliefs of others.</a:t>
            </a:r>
          </a:p>
        </p:txBody>
      </p:sp>
      <p:sp>
        <p:nvSpPr>
          <p:cNvPr id="4100" name="TextBox 3"/>
          <p:cNvSpPr txBox="1">
            <a:spLocks noChangeArrowheads="1"/>
          </p:cNvSpPr>
          <p:nvPr/>
        </p:nvSpPr>
        <p:spPr bwMode="auto">
          <a:xfrm>
            <a:off x="1296988" y="2289175"/>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latin typeface="ChunkFive Roman" pitchFamily="50" charset="0"/>
                <a:cs typeface="Arial" panose="020B0604020202020204" pitchFamily="34" charset="0"/>
              </a:rPr>
              <a:t>Success Criteria</a:t>
            </a:r>
          </a:p>
        </p:txBody>
      </p:sp>
      <p:pic>
        <p:nvPicPr>
          <p:cNvPr id="7" name="Picture 1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01063" y="6715610"/>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967663" y="5891212"/>
            <a:ext cx="609600" cy="609600"/>
          </a:xfrm>
          <a:prstGeom prst="rect">
            <a:avLst/>
          </a:prstGeom>
        </p:spPr>
      </p:pic>
    </p:spTree>
    <p:custDataLst>
      <p:tags r:id="rId1"/>
    </p:custDataLst>
  </p:cSld>
  <p:clrMapOvr>
    <a:masterClrMapping/>
  </p:clrMapOvr>
  <p:transition spd="slow" advTm="116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638" y="2335213"/>
            <a:ext cx="8110537" cy="15557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extBox 16"/>
          <p:cNvSpPr txBox="1">
            <a:spLocks noChangeArrowheads="1"/>
          </p:cNvSpPr>
          <p:nvPr/>
        </p:nvSpPr>
        <p:spPr bwMode="auto">
          <a:xfrm>
            <a:off x="615950" y="3262313"/>
            <a:ext cx="79359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2000" dirty="0">
                <a:latin typeface="Sassoon Infant Rg" pitchFamily="50" charset="0"/>
                <a:ea typeface="Sassoon Infant Rg" pitchFamily="50" charset="0"/>
                <a:cs typeface="Arial" panose="020B0604020202020204" pitchFamily="34" charset="0"/>
              </a:rPr>
              <a:t>What do Christians believe?</a:t>
            </a:r>
          </a:p>
        </p:txBody>
      </p:sp>
      <p:sp>
        <p:nvSpPr>
          <p:cNvPr id="5124" name="TextBox 3"/>
          <p:cNvSpPr txBox="1">
            <a:spLocks noChangeArrowheads="1"/>
          </p:cNvSpPr>
          <p:nvPr/>
        </p:nvSpPr>
        <p:spPr bwMode="auto">
          <a:xfrm>
            <a:off x="1379538" y="254000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dirty="0">
                <a:latin typeface="ChunkFive Roman" pitchFamily="50" charset="0"/>
                <a:cs typeface="Arial" panose="020B0604020202020204" pitchFamily="34" charset="0"/>
              </a:rPr>
              <a:t>Starter Activity</a:t>
            </a:r>
          </a:p>
        </p:txBody>
      </p:sp>
      <p:pic>
        <p:nvPicPr>
          <p:cNvPr id="7" name="Picture 1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01063" y="6715610"/>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942263" y="5878997"/>
            <a:ext cx="609600" cy="609600"/>
          </a:xfrm>
          <a:prstGeom prst="rect">
            <a:avLst/>
          </a:prstGeom>
        </p:spPr>
      </p:pic>
    </p:spTree>
    <p:custDataLst>
      <p:tags r:id="rId1"/>
    </p:custDataLst>
  </p:cSld>
  <p:clrMapOvr>
    <a:masterClrMapping/>
  </p:clrMapOvr>
  <p:transition spd="slow" advTm="112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528638" y="1844675"/>
            <a:ext cx="8110537" cy="3481388"/>
            <a:chOff x="528638" y="1844142"/>
            <a:chExt cx="8110537" cy="3481646"/>
          </a:xfrm>
        </p:grpSpPr>
        <p:sp>
          <p:nvSpPr>
            <p:cNvPr id="6" name="Rectangle 5"/>
            <p:cNvSpPr/>
            <p:nvPr/>
          </p:nvSpPr>
          <p:spPr>
            <a:xfrm>
              <a:off x="528638" y="1844142"/>
              <a:ext cx="8110537" cy="3303833"/>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52" name="TextBox 16"/>
            <p:cNvSpPr txBox="1">
              <a:spLocks noChangeArrowheads="1"/>
            </p:cNvSpPr>
            <p:nvPr/>
          </p:nvSpPr>
          <p:spPr bwMode="auto">
            <a:xfrm>
              <a:off x="615950" y="2771243"/>
              <a:ext cx="79359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b="1" dirty="0">
                  <a:latin typeface="Sassoon Infant Rg" pitchFamily="50" charset="0"/>
                  <a:ea typeface="Sassoon Infant Rg" pitchFamily="50" charset="0"/>
                  <a:cs typeface="Arial" panose="020B0604020202020204" pitchFamily="34" charset="0"/>
                </a:rPr>
                <a:t>God and Jesus</a:t>
              </a:r>
            </a:p>
            <a:p>
              <a:pPr>
                <a:lnSpc>
                  <a:spcPct val="100000"/>
                </a:lnSpc>
                <a:spcBef>
                  <a:spcPct val="0"/>
                </a:spcBef>
                <a:buFont typeface="Arial" panose="020B0604020202020204" pitchFamily="34" charset="0"/>
                <a:buNone/>
              </a:pPr>
              <a:r>
                <a:rPr lang="en-GB" altLang="en-US" sz="2000" dirty="0">
                  <a:latin typeface="Sassoon Infant Rg" pitchFamily="50" charset="0"/>
                  <a:ea typeface="Sassoon Infant Rg" pitchFamily="50" charset="0"/>
                  <a:cs typeface="Arial" panose="020B0604020202020204" pitchFamily="34" charset="0"/>
                </a:rPr>
                <a:t>Christians believe in one God, they also call him the Father.</a:t>
              </a:r>
            </a:p>
            <a:p>
              <a:pPr>
                <a:lnSpc>
                  <a:spcPct val="100000"/>
                </a:lnSpc>
                <a:spcBef>
                  <a:spcPct val="0"/>
                </a:spcBef>
                <a:buFont typeface="Arial" panose="020B0604020202020204" pitchFamily="34" charset="0"/>
                <a:buNone/>
              </a:pPr>
              <a:r>
                <a:rPr lang="en-GB" altLang="en-US" sz="2000" dirty="0">
                  <a:latin typeface="Sassoon Infant Rg" pitchFamily="50" charset="0"/>
                  <a:ea typeface="Sassoon Infant Rg" pitchFamily="50" charset="0"/>
                  <a:cs typeface="Arial" panose="020B0604020202020204" pitchFamily="34" charset="0"/>
                </a:rPr>
                <a:t>They believe that he sent his son, Jesus Christ, to show people a good way to live their lives.  </a:t>
              </a:r>
            </a:p>
            <a:p>
              <a:pPr>
                <a:lnSpc>
                  <a:spcPct val="100000"/>
                </a:lnSpc>
                <a:spcBef>
                  <a:spcPct val="0"/>
                </a:spcBef>
                <a:buFont typeface="Arial" panose="020B0604020202020204" pitchFamily="34" charset="0"/>
                <a:buNone/>
              </a:pPr>
              <a:endParaRPr lang="en-GB" altLang="en-US" sz="2000" dirty="0">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dirty="0">
                  <a:latin typeface="Sassoon Infant Rg" pitchFamily="50" charset="0"/>
                  <a:ea typeface="Sassoon Infant Rg" pitchFamily="50" charset="0"/>
                  <a:cs typeface="Arial" panose="020B0604020202020204" pitchFamily="34" charset="0"/>
                </a:rPr>
                <a:t>Jesus’ most important messages from God were to love God and look after one another.</a:t>
              </a:r>
            </a:p>
            <a:p>
              <a:pPr algn="ctr">
                <a:lnSpc>
                  <a:spcPct val="100000"/>
                </a:lnSpc>
                <a:spcBef>
                  <a:spcPct val="0"/>
                </a:spcBef>
                <a:buFont typeface="Arial" panose="020B0604020202020204" pitchFamily="34" charset="0"/>
                <a:buNone/>
              </a:pPr>
              <a:endParaRPr lang="en-GB" altLang="en-US" sz="2000" dirty="0">
                <a:latin typeface="Sassoon Infant Rg" pitchFamily="50" charset="0"/>
                <a:ea typeface="Sassoon Infant Rg" pitchFamily="50" charset="0"/>
                <a:cs typeface="Arial" panose="020B0604020202020204" pitchFamily="34" charset="0"/>
              </a:endParaRPr>
            </a:p>
          </p:txBody>
        </p:sp>
        <p:sp>
          <p:nvSpPr>
            <p:cNvPr id="6153" name="TextBox 3"/>
            <p:cNvSpPr txBox="1">
              <a:spLocks noChangeArrowheads="1"/>
            </p:cNvSpPr>
            <p:nvPr/>
          </p:nvSpPr>
          <p:spPr bwMode="auto">
            <a:xfrm>
              <a:off x="1380331" y="204893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dirty="0">
                  <a:latin typeface="ChunkFive Roman" pitchFamily="50" charset="0"/>
                  <a:cs typeface="Arial" panose="020B0604020202020204" pitchFamily="34" charset="0"/>
                </a:rPr>
                <a:t>Christian Beliefs</a:t>
              </a:r>
            </a:p>
          </p:txBody>
        </p:sp>
      </p:grpSp>
      <p:pic>
        <p:nvPicPr>
          <p:cNvPr id="6148"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2"/>
          <p:cNvSpPr>
            <a:spLocks noChangeArrowheads="1"/>
          </p:cNvSpPr>
          <p:nvPr/>
        </p:nvSpPr>
        <p:spPr bwMode="auto">
          <a:xfrm>
            <a:off x="522288" y="6569075"/>
            <a:ext cx="8153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600">
                <a:solidFill>
                  <a:schemeClr val="bg1"/>
                </a:solidFill>
              </a:rPr>
              <a:t>Photos courtesy of Ifreefotouk (@flickr.com) - granted under creative commons licence - attribution</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87481" y="5854700"/>
            <a:ext cx="609600" cy="609600"/>
          </a:xfrm>
          <a:prstGeom prst="rect">
            <a:avLst/>
          </a:prstGeom>
        </p:spPr>
      </p:pic>
    </p:spTree>
    <p:custDataLst>
      <p:tags r:id="rId1"/>
    </p:custDataLst>
  </p:cSld>
  <p:clrMapOvr>
    <a:masterClrMapping/>
  </p:clrMapOvr>
  <p:transition spd="slow" advTm="341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
        <p:cNvGrpSpPr/>
        <p:nvPr/>
      </p:nvGrpSpPr>
      <p:grpSpPr>
        <a:xfrm>
          <a:off x="0" y="0"/>
          <a:ext cx="0" cy="0"/>
          <a:chOff x="0" y="0"/>
          <a:chExt cx="0" cy="0"/>
        </a:xfrm>
      </p:grpSpPr>
      <p:pic>
        <p:nvPicPr>
          <p:cNvPr id="717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8625" y="608013"/>
            <a:ext cx="577056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8638" y="1606550"/>
            <a:ext cx="8110537" cy="3998913"/>
            <a:chOff x="528638" y="1844142"/>
            <a:chExt cx="8110537" cy="3997858"/>
          </a:xfrm>
        </p:grpSpPr>
        <p:sp>
          <p:nvSpPr>
            <p:cNvPr id="6" name="Rectangle 5"/>
            <p:cNvSpPr/>
            <p:nvPr/>
          </p:nvSpPr>
          <p:spPr>
            <a:xfrm>
              <a:off x="528638" y="1844142"/>
              <a:ext cx="8110537" cy="3997858"/>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75" name="TextBox 16"/>
            <p:cNvSpPr txBox="1">
              <a:spLocks noChangeArrowheads="1"/>
            </p:cNvSpPr>
            <p:nvPr/>
          </p:nvSpPr>
          <p:spPr bwMode="auto">
            <a:xfrm>
              <a:off x="615950" y="2771243"/>
              <a:ext cx="79359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b="1">
                  <a:latin typeface="Sassoon Infant Rg" pitchFamily="50" charset="0"/>
                  <a:ea typeface="Sassoon Infant Rg" pitchFamily="50" charset="0"/>
                  <a:cs typeface="Arial" panose="020B0604020202020204" pitchFamily="34" charset="0"/>
                </a:rPr>
                <a:t>Christians believe that God created the world.</a:t>
              </a:r>
            </a:p>
            <a:p>
              <a:pPr>
                <a:lnSpc>
                  <a:spcPct val="100000"/>
                </a:lnSpc>
                <a:spcBef>
                  <a:spcPct val="0"/>
                </a:spcBef>
                <a:buFont typeface="Arial" panose="020B0604020202020204" pitchFamily="34" charset="0"/>
                <a:buNone/>
              </a:pPr>
              <a:endParaRPr lang="en-GB" altLang="en-US" sz="2000" b="1">
                <a:latin typeface="Sassoon Infant Rg" pitchFamily="50" charset="0"/>
                <a:ea typeface="Sassoon Infant Rg" pitchFamily="50" charset="0"/>
                <a:cs typeface="Arial" panose="020B0604020202020204" pitchFamily="34" charset="0"/>
              </a:endParaRPr>
            </a:p>
            <a:p>
              <a:pPr>
                <a:lnSpc>
                  <a:spcPct val="100000"/>
                </a:lnSpc>
                <a:spcBef>
                  <a:spcPct val="0"/>
                </a:spcBef>
                <a:buFont typeface="Arial" panose="020B0604020202020204" pitchFamily="34" charset="0"/>
                <a:buNone/>
              </a:pPr>
              <a:r>
                <a:rPr lang="en-GB" altLang="en-US" sz="2000">
                  <a:latin typeface="Sassoon Infant Rg" pitchFamily="50" charset="0"/>
                  <a:ea typeface="Sassoon Infant Rg" pitchFamily="50" charset="0"/>
                  <a:cs typeface="Arial" panose="020B0604020202020204" pitchFamily="34" charset="0"/>
                </a:rPr>
                <a:t>God said ‘‘Let there be light!’’ and there was light.  God separated light and dark and called the light ‘‘day’’ and the darkness ‘‘night’’.  On the second day God made the earth and sky.  On day three, God created the land and seas, along with plant and trees.  On the fourth day, God created the sun, moon and stars then on the fifth day, the birds and sea creatures.  On the sixth day, God made animals and Adam and Eve.  On the final day, God rested.</a:t>
              </a:r>
              <a:endParaRPr lang="en-GB" altLang="en-US" sz="2000" b="1">
                <a:latin typeface="Sassoon Infant Rg" pitchFamily="50" charset="0"/>
                <a:ea typeface="Sassoon Infant Rg" pitchFamily="50" charset="0"/>
                <a:cs typeface="Arial" panose="020B0604020202020204" pitchFamily="34" charset="0"/>
              </a:endParaRPr>
            </a:p>
          </p:txBody>
        </p:sp>
        <p:sp>
          <p:nvSpPr>
            <p:cNvPr id="7176" name="TextBox 3"/>
            <p:cNvSpPr txBox="1">
              <a:spLocks noChangeArrowheads="1"/>
            </p:cNvSpPr>
            <p:nvPr/>
          </p:nvSpPr>
          <p:spPr bwMode="auto">
            <a:xfrm>
              <a:off x="1380331" y="2048930"/>
              <a:ext cx="6407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600">
                  <a:latin typeface="ChunkFive Roman" pitchFamily="50" charset="0"/>
                  <a:cs typeface="Arial" panose="020B0604020202020204" pitchFamily="34" charset="0"/>
                </a:rPr>
                <a:t>Christian Beliefs</a:t>
              </a:r>
            </a:p>
          </p:txBody>
        </p:sp>
      </p:grpSp>
      <p:pic>
        <p:nvPicPr>
          <p:cNvPr id="7172" name="Picture 14"/>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501063" y="67151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29575" y="5923209"/>
            <a:ext cx="609600" cy="609600"/>
          </a:xfrm>
          <a:prstGeom prst="rect">
            <a:avLst/>
          </a:prstGeom>
        </p:spPr>
      </p:pic>
    </p:spTree>
    <p:custDataLst>
      <p:tags r:id="rId1"/>
    </p:custDataLst>
  </p:cSld>
  <p:clrMapOvr>
    <a:masterClrMapping/>
  </p:clrMapOvr>
  <p:transition spd="slow" advTm="377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6|5.6"/>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2.5"/>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TIMING" val="|15.1|4.2|3.3|5.9|2.5|2.8|2.3|3.2|2.2|2.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789</TotalTime>
  <Words>637</Words>
  <Application>Microsoft Office PowerPoint</Application>
  <PresentationFormat>On-screen Show (4:3)</PresentationFormat>
  <Paragraphs>90</Paragraphs>
  <Slides>16</Slides>
  <Notes>0</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Calibri Light</vt:lpstr>
      <vt:lpstr>MS PGothic</vt:lpstr>
      <vt:lpstr>Arial Black</vt:lpstr>
      <vt:lpstr>Arial</vt:lpstr>
      <vt:lpstr>Century Gothic</vt:lpstr>
      <vt:lpstr>Sassoon Infant Rg</vt:lpstr>
      <vt:lpstr>Sassoon Infant Md</vt:lpstr>
      <vt:lpstr>ChunkFive Roman</vt:lpstr>
      <vt:lpstr>HfW cursive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Shazia Bibi</cp:lastModifiedBy>
  <cp:revision>119</cp:revision>
  <cp:lastPrinted>2019-10-09T07:37:34Z</cp:lastPrinted>
  <dcterms:created xsi:type="dcterms:W3CDTF">2014-08-19T09:30:28Z</dcterms:created>
  <dcterms:modified xsi:type="dcterms:W3CDTF">2020-10-01T08:14:07Z</dcterms:modified>
</cp:coreProperties>
</file>