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media/image13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14"/>
  </p:notesMasterIdLst>
  <p:sldIdLst>
    <p:sldId id="278" r:id="rId5"/>
    <p:sldId id="257" r:id="rId6"/>
    <p:sldId id="283" r:id="rId7"/>
    <p:sldId id="284" r:id="rId8"/>
    <p:sldId id="279" r:id="rId9"/>
    <p:sldId id="280" r:id="rId10"/>
    <p:sldId id="286" r:id="rId11"/>
    <p:sldId id="281" r:id="rId12"/>
    <p:sldId id="287" r:id="rId13"/>
  </p:sldIdLst>
  <p:sldSz cx="12192000" cy="6858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Cabin" panose="020B060402020202020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Gill Sans MT" panose="020B0502020104020203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6EF3F4-8BF6-40F3-A6AE-5463A8944964}">
  <a:tblStyle styleId="{966EF3F4-8BF6-40F3-A6AE-5463A89449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80260" autoAdjust="0"/>
  </p:normalViewPr>
  <p:slideViewPr>
    <p:cSldViewPr snapToGrid="0">
      <p:cViewPr varScale="1">
        <p:scale>
          <a:sx n="58" d="100"/>
          <a:sy n="58" d="100"/>
        </p:scale>
        <p:origin x="14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737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1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 rot="5400000">
            <a:off x="2838640" y="329755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C55A1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C55A1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2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stintarte.com/2010/07/if-you-have-ever-walked-into-factory.html" TargetMode="Externa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12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geograph.org.uk/photo/690082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g"/><Relationship Id="rId15" Type="http://schemas.openxmlformats.org/officeDocument/2006/relationships/image" Target="../media/image2.png"/><Relationship Id="rId10" Type="http://schemas.openxmlformats.org/officeDocument/2006/relationships/hyperlink" Target="https://pxhere.com/en/photo/1114536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4.jp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9" name="Google Shape;99;p15"/>
          <p:cNvSpPr/>
          <p:nvPr/>
        </p:nvSpPr>
        <p:spPr>
          <a:xfrm>
            <a:off x="0" y="372754"/>
            <a:ext cx="5334000" cy="78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VILLAGES, TOWNS &amp; CITIES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0" y="1295543"/>
            <a:ext cx="2116667" cy="61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YEAR </a:t>
            </a:r>
            <a:r>
              <a:rPr lang="en-US" sz="24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THREE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0" y="2053580"/>
            <a:ext cx="1591733" cy="554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AUTUMN 2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5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2231136" y="964691"/>
            <a:ext cx="7729728" cy="4097165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abin"/>
              <a:buNone/>
            </a:pPr>
            <a:r>
              <a:rPr lang="en-US" sz="4000" b="1" i="0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  <a:t>LESSON FIVE</a:t>
            </a:r>
            <a:br>
              <a:rPr lang="en-US" sz="4000" b="1" i="0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</a:br>
            <a:br>
              <a:rPr lang="en-US" sz="2800" b="0" i="0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</a:br>
            <a:r>
              <a:rPr lang="en-US" i="1">
                <a:latin typeface="Gill Sans MT" panose="020B0502020104020203" pitchFamily="34" charset="0"/>
              </a:rPr>
              <a:t>WHAT MAKES UP A CITY</a:t>
            </a:r>
            <a:r>
              <a:rPr lang="en-US" sz="2800" b="0" i="1" u="none" strike="noStrike" cap="none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  <a:t>?</a:t>
            </a:r>
            <a:endParaRPr lang="en-US" i="1" dirty="0">
              <a:latin typeface="Gill Sans MT" panose="020B050202010402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2A8AA9-1875-4705-890D-A595E5037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0"/>
    </mc:Choice>
    <mc:Fallback xmlns="">
      <p:transition spd="slow" advTm="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0C9A-006C-8744-A627-48D9D7531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B3500-C816-B54F-9ED8-48CCB8883D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BAA661C0-60E8-D94C-9450-08EB352C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36" y="10633"/>
            <a:ext cx="9521927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367135-7B52-4B7B-8E3B-9E991A2EA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06"/>
    </mc:Choice>
    <mc:Fallback xmlns="">
      <p:transition spd="slow" advTm="6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0C9A-006C-8744-A627-48D9D7531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B3500-C816-B54F-9ED8-48CCB8883D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661C0-60E8-D94C-9450-08EB352C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36" y="0"/>
            <a:ext cx="95219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1A231D-8831-C84B-BF29-B5677E11EEE6}"/>
              </a:ext>
            </a:extLst>
          </p:cNvPr>
          <p:cNvSpPr txBox="1"/>
          <p:nvPr/>
        </p:nvSpPr>
        <p:spPr>
          <a:xfrm>
            <a:off x="1941341" y="4839286"/>
            <a:ext cx="781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The community never permanently settles in one location.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82AD6-B93F-EA46-90C3-D26BD12DBFD1}"/>
              </a:ext>
            </a:extLst>
          </p:cNvPr>
          <p:cNvSpPr txBox="1"/>
          <p:nvPr/>
        </p:nvSpPr>
        <p:spPr>
          <a:xfrm>
            <a:off x="1941341" y="5592438"/>
            <a:ext cx="781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8,000,000,000 or eight billion.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A7ADA9-E0AE-A647-8776-32337D957599}"/>
              </a:ext>
            </a:extLst>
          </p:cNvPr>
          <p:cNvSpPr txBox="1"/>
          <p:nvPr/>
        </p:nvSpPr>
        <p:spPr>
          <a:xfrm>
            <a:off x="1878035" y="6234742"/>
            <a:ext cx="911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A human who gets food by hunting animals and collecting fruit, nuts and plants.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BDED4E-4C49-DB41-8CA0-E76D227D1A63}"/>
              </a:ext>
            </a:extLst>
          </p:cNvPr>
          <p:cNvSpPr/>
          <p:nvPr/>
        </p:nvSpPr>
        <p:spPr>
          <a:xfrm>
            <a:off x="4775982" y="1490514"/>
            <a:ext cx="1491175" cy="57635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ACC276-FAF5-BD42-9450-B6D343957C02}"/>
              </a:ext>
            </a:extLst>
          </p:cNvPr>
          <p:cNvSpPr/>
          <p:nvPr/>
        </p:nvSpPr>
        <p:spPr>
          <a:xfrm>
            <a:off x="1678745" y="3285031"/>
            <a:ext cx="1964787" cy="48511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806861-F0CA-4E8C-97AD-D867FDBF1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"/>
    </mc:Choice>
    <mc:Fallback xmlns="">
      <p:transition spd="slow" advTm="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E4C84E-22B9-D24E-9482-0C1DFBD202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33"/>
          <a:stretch/>
        </p:blipFill>
        <p:spPr>
          <a:xfrm>
            <a:off x="1631976" y="0"/>
            <a:ext cx="8928047" cy="67735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A6372F-1635-4669-A18B-4947D5B3A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87"/>
    </mc:Choice>
    <mc:Fallback xmlns="">
      <p:transition spd="slow" advTm="1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72" y="4271984"/>
            <a:ext cx="7905750" cy="229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58" y="137871"/>
            <a:ext cx="5735799" cy="425912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5C1C40-1B81-4F71-A2A3-6F7AF1618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6"/>
    </mc:Choice>
    <mc:Fallback xmlns="">
      <p:transition spd="slow" advTm="1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159AB-05BC-43C1-9CEB-FDA473740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3043"/>
            <a:ext cx="10172741" cy="4003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3DB4FF-575F-43E2-AE58-1D4D9A4782DB}"/>
              </a:ext>
            </a:extLst>
          </p:cNvPr>
          <p:cNvSpPr txBox="1"/>
          <p:nvPr/>
        </p:nvSpPr>
        <p:spPr>
          <a:xfrm>
            <a:off x="0" y="371378"/>
            <a:ext cx="1280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Underline the key information within this text and we will discuss the questions as a class.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74882-C5EA-4D3E-B8A1-13EBA5E2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717" y="4634979"/>
            <a:ext cx="9897966" cy="21869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AD4106-D75A-4DAB-9E49-856B54DE6343}"/>
              </a:ext>
            </a:extLst>
          </p:cNvPr>
          <p:cNvCxnSpPr/>
          <p:nvPr/>
        </p:nvCxnSpPr>
        <p:spPr>
          <a:xfrm>
            <a:off x="5636029" y="6267796"/>
            <a:ext cx="325858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837B84-3001-4D26-950E-50512F9DC259}"/>
              </a:ext>
            </a:extLst>
          </p:cNvPr>
          <p:cNvCxnSpPr>
            <a:cxnSpLocks/>
          </p:cNvCxnSpPr>
          <p:nvPr/>
        </p:nvCxnSpPr>
        <p:spPr>
          <a:xfrm>
            <a:off x="2646218" y="1715192"/>
            <a:ext cx="227491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784BB4-9A6F-4E2A-9292-719F5C18FCDE}"/>
              </a:ext>
            </a:extLst>
          </p:cNvPr>
          <p:cNvCxnSpPr/>
          <p:nvPr/>
        </p:nvCxnSpPr>
        <p:spPr>
          <a:xfrm>
            <a:off x="5636029" y="6821904"/>
            <a:ext cx="325858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4607AE-99AD-4A8F-ABED-95B902D72090}"/>
              </a:ext>
            </a:extLst>
          </p:cNvPr>
          <p:cNvCxnSpPr>
            <a:cxnSpLocks/>
          </p:cNvCxnSpPr>
          <p:nvPr/>
        </p:nvCxnSpPr>
        <p:spPr>
          <a:xfrm>
            <a:off x="202276" y="3415145"/>
            <a:ext cx="197544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6A59A7A-BCE6-4976-9E9C-3FA87A048B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86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31"/>
    </mc:Choice>
    <mc:Fallback xmlns="">
      <p:transition spd="slow" advTm="9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105488D-8D2F-3843-8C51-963CC5C6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5" y="144379"/>
            <a:ext cx="5965315" cy="6569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745FC-B740-4F0B-B7D4-12AC4E8E6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293" y="144379"/>
            <a:ext cx="5029200" cy="30194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5EB195-41C1-417F-A01C-9DA151BB42B1}"/>
              </a:ext>
            </a:extLst>
          </p:cNvPr>
          <p:cNvSpPr/>
          <p:nvPr/>
        </p:nvSpPr>
        <p:spPr>
          <a:xfrm>
            <a:off x="6526293" y="3429000"/>
            <a:ext cx="5249488" cy="2898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3E0C-EE6E-491B-8EEC-71B3E3706F6F}"/>
              </a:ext>
            </a:extLst>
          </p:cNvPr>
          <p:cNvSpPr txBox="1"/>
          <p:nvPr/>
        </p:nvSpPr>
        <p:spPr>
          <a:xfrm>
            <a:off x="6746581" y="3382470"/>
            <a:ext cx="5029200" cy="2804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rial Black" panose="020B0A04020102020204" pitchFamily="34" charset="0"/>
              </a:rPr>
              <a:t>5. What is one advantage and one disadvantage of separating the land use?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Arial Black" panose="020B0A04020102020204" pitchFamily="34" charset="0"/>
              </a:rPr>
              <a:t>(hint: pollution, transportation and travel)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B45FD3-CCDB-4799-B638-EE17438DF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27"/>
    </mc:Choice>
    <mc:Fallback xmlns="">
      <p:transition spd="slow" advTm="8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EB77A9-E0E7-458A-A0F2-31D30FC52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789" y="2592805"/>
            <a:ext cx="7179753" cy="3987216"/>
          </a:xfrm>
          <a:prstGeom prst="rect">
            <a:avLst/>
          </a:prstGeom>
        </p:spPr>
      </p:pic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2991D137-18A2-4C10-BD65-F6EF32379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030581" y="138065"/>
            <a:ext cx="3179134" cy="238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0C75B-3201-49FC-ACB5-527A48E3C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1" name="Picture 10" descr="A bridge over a body of water&#10;&#10;Description automatically generated">
            <a:extLst>
              <a:ext uri="{FF2B5EF4-FFF2-40B4-BE49-F238E27FC236}">
                <a16:creationId xmlns:a16="http://schemas.microsoft.com/office/drawing/2014/main" id="{8DFE6FAF-BF00-42D7-ACEF-93F560B370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88928" y="157369"/>
            <a:ext cx="3569347" cy="2365046"/>
          </a:xfrm>
          <a:prstGeom prst="rect">
            <a:avLst/>
          </a:prstGeom>
        </p:spPr>
      </p:pic>
      <p:pic>
        <p:nvPicPr>
          <p:cNvPr id="1026" name="Picture 2" descr="green space good - Press Office - Newcastle University">
            <a:extLst>
              <a:ext uri="{FF2B5EF4-FFF2-40B4-BE49-F238E27FC236}">
                <a16:creationId xmlns:a16="http://schemas.microsoft.com/office/drawing/2014/main" id="{5FD4BBB2-1E34-49D4-808E-3A6FA8B7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258" y="168441"/>
            <a:ext cx="3930466" cy="232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A826A0-857D-4275-947A-C8045DAD04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8427" y="4567962"/>
            <a:ext cx="2869777" cy="2151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324B7-D356-4653-94AE-B66FD977BB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929" y="2592805"/>
            <a:ext cx="2646576" cy="1904767"/>
          </a:xfrm>
          <a:prstGeom prst="rect">
            <a:avLst/>
          </a:prstGeom>
        </p:spPr>
      </p:pic>
      <p:pic>
        <p:nvPicPr>
          <p:cNvPr id="1028" name="Picture 4" descr="Selling Your Home - Fast Sale Homes">
            <a:extLst>
              <a:ext uri="{FF2B5EF4-FFF2-40B4-BE49-F238E27FC236}">
                <a16:creationId xmlns:a16="http://schemas.microsoft.com/office/drawing/2014/main" id="{F88C8204-1758-4BEB-B838-F9612004A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r="15100"/>
          <a:stretch/>
        </p:blipFill>
        <p:spPr bwMode="auto">
          <a:xfrm>
            <a:off x="188928" y="4567962"/>
            <a:ext cx="1363425" cy="229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545ABF-10F0-40EC-AAE4-4CDC8596E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52"/>
    </mc:Choice>
    <mc:Fallback xmlns="">
      <p:transition spd="slow" advTm="6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5.1|30.9|6.7"/>
</p:tagLst>
</file>

<file path=ppt/theme/theme1.xml><?xml version="1.0" encoding="utf-8"?>
<a:theme xmlns:a="http://schemas.openxmlformats.org/drawingml/2006/main" name="Parce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C5D3F09F0C3A44AEF0983E5D5359EA" ma:contentTypeVersion="12" ma:contentTypeDescription="Create a new document." ma:contentTypeScope="" ma:versionID="7ea6cbee949b6de6dedf7e2f5b7efa6f">
  <xsd:schema xmlns:xsd="http://www.w3.org/2001/XMLSchema" xmlns:xs="http://www.w3.org/2001/XMLSchema" xmlns:p="http://schemas.microsoft.com/office/2006/metadata/properties" xmlns:ns3="51f498ba-f467-4d5c-b9fd-2734c5ca592e" xmlns:ns4="47f014fc-fa67-4c1f-8e8f-158b5914fd37" targetNamespace="http://schemas.microsoft.com/office/2006/metadata/properties" ma:root="true" ma:fieldsID="821e948a273ab1500fe55907b3efa041" ns3:_="" ns4:_="">
    <xsd:import namespace="51f498ba-f467-4d5c-b9fd-2734c5ca592e"/>
    <xsd:import namespace="47f014fc-fa67-4c1f-8e8f-158b5914fd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498ba-f467-4d5c-b9fd-2734c5ca59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014fc-fa67-4c1f-8e8f-158b5914fd3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FDEA2C-9DEC-4876-9C57-FB8579C0BB45}">
  <ds:schemaRefs>
    <ds:schemaRef ds:uri="http://schemas.microsoft.com/office/2006/documentManagement/types"/>
    <ds:schemaRef ds:uri="http://purl.org/dc/dcmitype/"/>
    <ds:schemaRef ds:uri="51f498ba-f467-4d5c-b9fd-2734c5ca592e"/>
    <ds:schemaRef ds:uri="http://www.w3.org/XML/1998/namespace"/>
    <ds:schemaRef ds:uri="http://purl.org/dc/elements/1.1/"/>
    <ds:schemaRef ds:uri="http://purl.org/dc/terms/"/>
    <ds:schemaRef ds:uri="47f014fc-fa67-4c1f-8e8f-158b5914fd37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BD6AD7D-5677-48AE-9BD0-756528458E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847FC9-7D79-4053-8CAA-4777BE6D81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f498ba-f467-4d5c-b9fd-2734c5ca592e"/>
    <ds:schemaRef ds:uri="47f014fc-fa67-4c1f-8e8f-158b5914fd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90</Words>
  <Application>Microsoft Office PowerPoint</Application>
  <PresentationFormat>Widescreen</PresentationFormat>
  <Paragraphs>10</Paragraphs>
  <Slides>9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Black</vt:lpstr>
      <vt:lpstr>Cabin</vt:lpstr>
      <vt:lpstr>Arial</vt:lpstr>
      <vt:lpstr>Gill Sans MT</vt:lpstr>
      <vt:lpstr>Century Gothic</vt:lpstr>
      <vt:lpstr>Parcel</vt:lpstr>
      <vt:lpstr>PowerPoint Presentation</vt:lpstr>
      <vt:lpstr>LESSON FIVE  WHAT MAKES UP A CITY?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EVainker</dc:creator>
  <cp:lastModifiedBy>Victoria Ellis</cp:lastModifiedBy>
  <cp:revision>45</cp:revision>
  <dcterms:modified xsi:type="dcterms:W3CDTF">2020-12-04T06:41:28Z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0x01010093C5D3F09F0C3A44AEF0983E5D5359EA</vt:lpwstr>
  </property>
</Properties>
</file>