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2"/>
  </p:notesMasterIdLst>
  <p:sldIdLst>
    <p:sldId id="256" r:id="rId2"/>
    <p:sldId id="257" r:id="rId3"/>
    <p:sldId id="261" r:id="rId4"/>
    <p:sldId id="259" r:id="rId5"/>
    <p:sldId id="262" r:id="rId6"/>
    <p:sldId id="260" r:id="rId7"/>
    <p:sldId id="263" r:id="rId8"/>
    <p:sldId id="265" r:id="rId9"/>
    <p:sldId id="264" r:id="rId10"/>
    <p:sldId id="266" r:id="rId11"/>
    <p:sldId id="258" r:id="rId12"/>
    <p:sldId id="273" r:id="rId13"/>
    <p:sldId id="275" r:id="rId14"/>
    <p:sldId id="276" r:id="rId15"/>
    <p:sldId id="274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78" r:id="rId25"/>
    <p:sldId id="279" r:id="rId26"/>
    <p:sldId id="280" r:id="rId27"/>
    <p:sldId id="268" r:id="rId28"/>
    <p:sldId id="269" r:id="rId29"/>
    <p:sldId id="270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Loker" initials="SL" lastIdx="2" clrIdx="0">
    <p:extLst>
      <p:ext uri="{19B8F6BF-5375-455C-9EA6-DF929625EA0E}">
        <p15:presenceInfo xmlns:p15="http://schemas.microsoft.com/office/powerpoint/2012/main" userId="Sam Lo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0T15:19:34.385" idx="2">
    <p:pos x="10" y="10"/>
    <p:text>Connection to Nature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80BC5-E38D-463E-AA7F-CB18044B396C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2F7E3-FEAE-49A4-83E0-61DCFD1F0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8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4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675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5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7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2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4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6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3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7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5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579844-BF68-44A0-8E65-6784C4FA58E2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0434-2DBF-416C-B5D3-AF3F0B51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07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57" y="4157869"/>
            <a:ext cx="2534478" cy="25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97" y="183881"/>
            <a:ext cx="4744973" cy="6305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8970" y="1447800"/>
            <a:ext cx="63898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nk Free" panose="03080402000500000000" pitchFamily="66" charset="0"/>
              </a:rPr>
              <a:t>Today we made animal feeders. </a:t>
            </a:r>
          </a:p>
          <a:p>
            <a:r>
              <a:rPr lang="en-US" sz="3600" dirty="0" smtClean="0">
                <a:latin typeface="Ink Free" panose="03080402000500000000" pitchFamily="66" charset="0"/>
              </a:rPr>
              <a:t>We have a variety of</a:t>
            </a:r>
          </a:p>
          <a:p>
            <a:r>
              <a:rPr lang="en-US" sz="3600" dirty="0">
                <a:latin typeface="Ink Free" panose="03080402000500000000" pitchFamily="66" charset="0"/>
              </a:rPr>
              <a:t>d</a:t>
            </a:r>
            <a:r>
              <a:rPr lang="en-US" sz="3600" dirty="0" smtClean="0">
                <a:latin typeface="Ink Free" panose="03080402000500000000" pitchFamily="66" charset="0"/>
              </a:rPr>
              <a:t>ifferent wildlife in the Forest. </a:t>
            </a:r>
          </a:p>
          <a:p>
            <a:r>
              <a:rPr lang="en-US" sz="3600" dirty="0" smtClean="0">
                <a:latin typeface="Ink Free" panose="03080402000500000000" pitchFamily="66" charset="0"/>
              </a:rPr>
              <a:t>We made these feeders </a:t>
            </a:r>
          </a:p>
          <a:p>
            <a:r>
              <a:rPr lang="en-US" sz="3600" dirty="0">
                <a:latin typeface="Ink Free" panose="03080402000500000000" pitchFamily="66" charset="0"/>
              </a:rPr>
              <a:t>t</a:t>
            </a:r>
            <a:r>
              <a:rPr lang="en-US" sz="3600" dirty="0" smtClean="0">
                <a:latin typeface="Ink Free" panose="03080402000500000000" pitchFamily="66" charset="0"/>
              </a:rPr>
              <a:t>o help the wildlife on the cold </a:t>
            </a:r>
          </a:p>
          <a:p>
            <a:r>
              <a:rPr lang="en-US" sz="3600" dirty="0" smtClean="0">
                <a:latin typeface="Ink Free" panose="03080402000500000000" pitchFamily="66" charset="0"/>
              </a:rPr>
              <a:t>winter days.</a:t>
            </a:r>
            <a:endParaRPr lang="en-GB" sz="36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01" y="608487"/>
            <a:ext cx="7073052" cy="5474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5604" y="4350328"/>
            <a:ext cx="4064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Kristen ITC" panose="03050502040202030202" pitchFamily="66" charset="0"/>
              </a:rPr>
              <a:t>Gross Motor Skills:</a:t>
            </a:r>
            <a:r>
              <a:rPr lang="en-US" sz="1600" dirty="0">
                <a:solidFill>
                  <a:schemeClr val="accent2"/>
                </a:solidFill>
                <a:latin typeface="Kristen ITC" panose="03050502040202030202" pitchFamily="66" charset="0"/>
              </a:rPr>
              <a:t> Rolling is a fun and engaging way for children to practice large muscle </a:t>
            </a:r>
            <a:r>
              <a:rPr lang="en-US" sz="1600" dirty="0" smtClean="0">
                <a:solidFill>
                  <a:schemeClr val="accent2"/>
                </a:solidFill>
                <a:latin typeface="Kristen ITC" panose="03050502040202030202" pitchFamily="66" charset="0"/>
              </a:rPr>
              <a:t>movements.</a:t>
            </a:r>
            <a:endParaRPr lang="en-US" dirty="0"/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720899" y="-165390"/>
            <a:ext cx="3568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Hill Rolling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5604" y="2596002"/>
            <a:ext cx="38715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Kristen ITC" panose="03050502040202030202" pitchFamily="66" charset="0"/>
              </a:rPr>
              <a:t>Spatial Awareness:</a:t>
            </a:r>
          </a:p>
          <a:p>
            <a:r>
              <a:rPr lang="en-US" dirty="0">
                <a:solidFill>
                  <a:srgbClr val="FF0000"/>
                </a:solidFill>
                <a:latin typeface="Kristen ITC" panose="03050502040202030202" pitchFamily="66" charset="0"/>
              </a:rPr>
              <a:t>Rolling down a hill helps </a:t>
            </a:r>
            <a:r>
              <a:rPr lang="en-US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children</a:t>
            </a:r>
          </a:p>
          <a:p>
            <a:r>
              <a:rPr lang="en-US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Develops an understanding of</a:t>
            </a:r>
          </a:p>
          <a:p>
            <a:r>
              <a:rPr lang="en-US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Bodies in space and their</a:t>
            </a:r>
          </a:p>
          <a:p>
            <a:r>
              <a:rPr lang="en-US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relationship to the environment.</a:t>
            </a:r>
          </a:p>
          <a:p>
            <a:endParaRPr lang="en-GB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72553" y="1232275"/>
            <a:ext cx="4043094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dirty="0">
                <a:latin typeface="Kristen ITC" panose="03050502040202030202" pitchFamily="66" charset="0"/>
              </a:rPr>
              <a:t>Balance and Coordination:</a:t>
            </a:r>
            <a:r>
              <a:rPr lang="en-US" sz="1600" dirty="0">
                <a:latin typeface="Kristen ITC" panose="03050502040202030202" pitchFamily="66" charset="0"/>
              </a:rPr>
              <a:t> </a:t>
            </a:r>
            <a:endParaRPr lang="en-US" sz="1600" dirty="0" smtClean="0">
              <a:latin typeface="Kristen ITC" panose="03050502040202030202" pitchFamily="66" charset="0"/>
            </a:endParaRPr>
          </a:p>
          <a:p>
            <a:r>
              <a:rPr lang="en-US" sz="1600" dirty="0" smtClean="0">
                <a:latin typeface="Kristen ITC" panose="03050502040202030202" pitchFamily="66" charset="0"/>
              </a:rPr>
              <a:t>Rolling </a:t>
            </a:r>
            <a:r>
              <a:rPr lang="en-US" sz="1600" dirty="0">
                <a:latin typeface="Kristen ITC" panose="03050502040202030202" pitchFamily="66" charset="0"/>
              </a:rPr>
              <a:t>down a hill </a:t>
            </a:r>
            <a:r>
              <a:rPr lang="en-US" sz="1600" dirty="0" smtClean="0">
                <a:latin typeface="Kristen ITC" panose="03050502040202030202" pitchFamily="66" charset="0"/>
              </a:rPr>
              <a:t>challenges </a:t>
            </a:r>
          </a:p>
          <a:p>
            <a:r>
              <a:rPr lang="en-US" sz="1600" dirty="0" smtClean="0">
                <a:latin typeface="Kristen ITC" panose="03050502040202030202" pitchFamily="66" charset="0"/>
              </a:rPr>
              <a:t>Children’s vestibular system, improving</a:t>
            </a:r>
          </a:p>
          <a:p>
            <a:r>
              <a:rPr lang="en-US" sz="1600" dirty="0" smtClean="0">
                <a:latin typeface="Kristen ITC" panose="03050502040202030202" pitchFamily="66" charset="0"/>
              </a:rPr>
              <a:t>their ability to maintain balance and </a:t>
            </a:r>
          </a:p>
          <a:p>
            <a:r>
              <a:rPr lang="en-US" sz="1600" dirty="0" smtClean="0">
                <a:latin typeface="Kristen ITC" panose="03050502040202030202" pitchFamily="66" charset="0"/>
              </a:rPr>
              <a:t>Co-</a:t>
            </a:r>
            <a:r>
              <a:rPr lang="en-US" sz="1600" dirty="0" err="1" smtClean="0">
                <a:latin typeface="Kristen ITC" panose="03050502040202030202" pitchFamily="66" charset="0"/>
              </a:rPr>
              <a:t>odination</a:t>
            </a:r>
            <a:r>
              <a:rPr lang="en-US" sz="1600" dirty="0" smtClean="0">
                <a:latin typeface="Kristen ITC" panose="03050502040202030202" pitchFamily="66" charset="0"/>
              </a:rPr>
              <a:t> their movements.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3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54" y="429794"/>
            <a:ext cx="7763187" cy="58782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08641" y="1247686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1D35"/>
                </a:solidFill>
                <a:latin typeface="Kristen ITC" panose="03050502040202030202" pitchFamily="66" charset="0"/>
              </a:rPr>
              <a:t>Problem-Solving:</a:t>
            </a:r>
          </a:p>
          <a:p>
            <a:r>
              <a:rPr lang="en-US" sz="1400" dirty="0">
                <a:solidFill>
                  <a:srgbClr val="545D7E"/>
                </a:solidFill>
                <a:latin typeface="Kristen ITC" panose="03050502040202030202" pitchFamily="66" charset="0"/>
              </a:rPr>
              <a:t>Children may need to adapt their </a:t>
            </a:r>
            <a:endParaRPr lang="en-US" sz="1400" dirty="0" smtClean="0">
              <a:solidFill>
                <a:srgbClr val="545D7E"/>
              </a:solidFill>
              <a:latin typeface="Kristen ITC" panose="03050502040202030202" pitchFamily="66" charset="0"/>
            </a:endParaRPr>
          </a:p>
          <a:p>
            <a:r>
              <a:rPr lang="en-US" sz="1400" dirty="0" smtClean="0">
                <a:solidFill>
                  <a:srgbClr val="545D7E"/>
                </a:solidFill>
                <a:latin typeface="Kristen ITC" panose="03050502040202030202" pitchFamily="66" charset="0"/>
              </a:rPr>
              <a:t>rolling </a:t>
            </a:r>
            <a:r>
              <a:rPr lang="en-US" sz="1400" dirty="0">
                <a:solidFill>
                  <a:srgbClr val="545D7E"/>
                </a:solidFill>
                <a:latin typeface="Kristen ITC" panose="03050502040202030202" pitchFamily="66" charset="0"/>
              </a:rPr>
              <a:t>technique depending on </a:t>
            </a:r>
            <a:r>
              <a:rPr lang="en-US" sz="1400" dirty="0" smtClean="0">
                <a:solidFill>
                  <a:srgbClr val="545D7E"/>
                </a:solidFill>
                <a:latin typeface="Kristen ITC" panose="03050502040202030202" pitchFamily="66" charset="0"/>
              </a:rPr>
              <a:t>the</a:t>
            </a:r>
          </a:p>
          <a:p>
            <a:r>
              <a:rPr lang="en-US" sz="1400" dirty="0" smtClean="0">
                <a:solidFill>
                  <a:srgbClr val="545D7E"/>
                </a:solidFill>
                <a:latin typeface="Kristen ITC" panose="03050502040202030202" pitchFamily="66" charset="0"/>
              </a:rPr>
              <a:t>slope </a:t>
            </a:r>
            <a:r>
              <a:rPr lang="en-US" sz="1400" dirty="0">
                <a:solidFill>
                  <a:srgbClr val="545D7E"/>
                </a:solidFill>
                <a:latin typeface="Kristen ITC" panose="03050502040202030202" pitchFamily="66" charset="0"/>
              </a:rPr>
              <a:t>of the hill, which can </a:t>
            </a:r>
            <a:r>
              <a:rPr lang="en-US" sz="1400" dirty="0" smtClean="0">
                <a:solidFill>
                  <a:srgbClr val="545D7E"/>
                </a:solidFill>
                <a:latin typeface="Kristen ITC" panose="03050502040202030202" pitchFamily="66" charset="0"/>
              </a:rPr>
              <a:t>promote</a:t>
            </a:r>
          </a:p>
          <a:p>
            <a:r>
              <a:rPr lang="en-US" sz="1400" dirty="0" smtClean="0">
                <a:solidFill>
                  <a:srgbClr val="545D7E"/>
                </a:solidFill>
                <a:latin typeface="Kristen ITC" panose="03050502040202030202" pitchFamily="66" charset="0"/>
              </a:rPr>
              <a:t>problem-solving </a:t>
            </a:r>
            <a:r>
              <a:rPr lang="en-US" sz="1400" dirty="0">
                <a:solidFill>
                  <a:srgbClr val="545D7E"/>
                </a:solidFill>
                <a:latin typeface="Kristen ITC" panose="03050502040202030202" pitchFamily="66" charset="0"/>
              </a:rPr>
              <a:t>skills.</a:t>
            </a:r>
            <a:endParaRPr lang="en-US" sz="1400" b="0" i="0" dirty="0">
              <a:solidFill>
                <a:srgbClr val="545D7E"/>
              </a:solidFill>
              <a:effectLst/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7180" y="4373810"/>
            <a:ext cx="35397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Sensory processing </a:t>
            </a:r>
            <a:endParaRPr lang="en-US" b="1" dirty="0" smtClean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Children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 explore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different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textures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sensations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they roll down the hill,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such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 grass, dirt and sand.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4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6" y="501433"/>
            <a:ext cx="4029637" cy="4105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57448" y="0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Teamwork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3393" y="1434584"/>
            <a:ext cx="2619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Ink Free" panose="03080402000500000000" pitchFamily="66" charset="0"/>
              </a:rPr>
              <a:t>Building </a:t>
            </a:r>
            <a:r>
              <a:rPr lang="en-GB" sz="24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Confidence</a:t>
            </a:r>
            <a:endParaRPr lang="en-GB" sz="2400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1933" y="3244334"/>
            <a:ext cx="3113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  <a:latin typeface="Kristen ITC" panose="03050502040202030202" pitchFamily="66" charset="0"/>
              </a:rPr>
              <a:t>Social </a:t>
            </a:r>
            <a:r>
              <a:rPr lang="en-GB" sz="4000" b="1" dirty="0" smtClean="0">
                <a:solidFill>
                  <a:srgbClr val="7030A0"/>
                </a:solidFill>
                <a:latin typeface="Kristen ITC" panose="03050502040202030202" pitchFamily="66" charset="0"/>
              </a:rPr>
              <a:t>Skills</a:t>
            </a:r>
            <a:endParaRPr lang="en-GB" sz="4000" dirty="0">
              <a:solidFill>
                <a:srgbClr val="7030A0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05831" y="4026970"/>
            <a:ext cx="4414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Kristen ITC" panose="03050502040202030202" pitchFamily="66" charset="0"/>
              </a:rPr>
              <a:t>Sense of Belonging</a:t>
            </a:r>
            <a:endParaRPr lang="en-GB" sz="360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5303" y="2130504"/>
            <a:ext cx="4394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Kristen ITC" panose="03050502040202030202" pitchFamily="66" charset="0"/>
              </a:rPr>
              <a:t>Respect and Trust</a:t>
            </a:r>
            <a:endParaRPr lang="en-GB" sz="3600" dirty="0">
              <a:solidFill>
                <a:srgbClr val="FFC000"/>
              </a:solidFill>
              <a:latin typeface="Kristen ITC" panose="03050502040202030202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05286" y="2742345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1D35"/>
                </a:solidFill>
                <a:latin typeface="Ink Free" panose="03080402000500000000" pitchFamily="66" charset="0"/>
              </a:rPr>
              <a:t>Empathy and Cooperation</a:t>
            </a:r>
            <a:endParaRPr lang="en-GB" sz="24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71" y="314251"/>
            <a:ext cx="5391902" cy="4029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86" y="2329069"/>
            <a:ext cx="4820323" cy="4344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4557" y="-90190"/>
            <a:ext cx="69968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Independent Learners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8" y="344057"/>
            <a:ext cx="4439270" cy="4182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2593" y="466725"/>
            <a:ext cx="48125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Ink Free" panose="03080402000500000000" pitchFamily="66" charset="0"/>
              </a:rPr>
              <a:t>Thank you Beech Class</a:t>
            </a:r>
          </a:p>
          <a:p>
            <a:pPr algn="ctr"/>
            <a:r>
              <a:rPr lang="en-US" sz="3600" dirty="0" smtClean="0">
                <a:latin typeface="Ink Free" panose="03080402000500000000" pitchFamily="66" charset="0"/>
              </a:rPr>
              <a:t>You have been amazing.</a:t>
            </a:r>
          </a:p>
          <a:p>
            <a:pPr algn="ctr"/>
            <a:endParaRPr lang="en-US" sz="3600" dirty="0" smtClean="0">
              <a:latin typeface="Ink Free" panose="03080402000500000000" pitchFamily="66" charset="0"/>
            </a:endParaRPr>
          </a:p>
          <a:p>
            <a:pPr algn="ctr"/>
            <a:endParaRPr lang="en-US" sz="3600" dirty="0">
              <a:latin typeface="Ink Free" panose="03080402000500000000" pitchFamily="66" charset="0"/>
            </a:endParaRPr>
          </a:p>
          <a:p>
            <a:pPr algn="ctr"/>
            <a:r>
              <a:rPr lang="en-US" sz="3600" dirty="0" smtClean="0">
                <a:latin typeface="Ink Free" panose="03080402000500000000" pitchFamily="66" charset="0"/>
              </a:rPr>
              <a:t>From </a:t>
            </a:r>
            <a:br>
              <a:rPr lang="en-US" sz="3600" dirty="0" smtClean="0">
                <a:latin typeface="Ink Free" panose="03080402000500000000" pitchFamily="66" charset="0"/>
              </a:rPr>
            </a:br>
            <a:r>
              <a:rPr lang="en-US" sz="3600" dirty="0" err="1" smtClean="0">
                <a:latin typeface="Ink Free" panose="03080402000500000000" pitchFamily="66" charset="0"/>
              </a:rPr>
              <a:t>Mrs</a:t>
            </a:r>
            <a:r>
              <a:rPr lang="en-US" sz="3600" dirty="0" smtClean="0">
                <a:latin typeface="Ink Free" panose="03080402000500000000" pitchFamily="66" charset="0"/>
              </a:rPr>
              <a:t> </a:t>
            </a:r>
            <a:r>
              <a:rPr lang="en-US" sz="3600" dirty="0" err="1" smtClean="0">
                <a:latin typeface="Ink Free" panose="03080402000500000000" pitchFamily="66" charset="0"/>
              </a:rPr>
              <a:t>Loker</a:t>
            </a:r>
            <a:r>
              <a:rPr lang="en-US" sz="3600" dirty="0" smtClean="0">
                <a:latin typeface="Ink Free" panose="03080402000500000000" pitchFamily="66" charset="0"/>
              </a:rPr>
              <a:t>. </a:t>
            </a:r>
            <a:endParaRPr lang="en-US" sz="3600" dirty="0">
              <a:latin typeface="Ink Free" panose="03080402000500000000" pitchFamily="66" charset="0"/>
            </a:endParaRPr>
          </a:p>
        </p:txBody>
      </p:sp>
      <p:pic>
        <p:nvPicPr>
          <p:cNvPr id="4" name="Picture 3" descr="Tier Vogel &lt;strong&gt;Cartoon&lt;/strong&gt; Niedlichen - Kostenlose Vektorgrafik auf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4" y="2533650"/>
            <a:ext cx="790992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15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0564" y="889000"/>
            <a:ext cx="6952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Reception Beech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2641600"/>
            <a:ext cx="55098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Spring 1 2025</a:t>
            </a:r>
            <a:endParaRPr lang="en-GB" sz="66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5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" y="250678"/>
            <a:ext cx="6011114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9" y="252753"/>
            <a:ext cx="5591955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376362"/>
            <a:ext cx="5222368" cy="3652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705" y="2895047"/>
            <a:ext cx="5744377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3" y="405979"/>
            <a:ext cx="5129165" cy="3965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57" y="2581410"/>
            <a:ext cx="5268060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4" y="347168"/>
            <a:ext cx="8394312" cy="615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" y="447413"/>
            <a:ext cx="4121339" cy="5717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750" y="1385618"/>
            <a:ext cx="3854650" cy="52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8" y="140970"/>
            <a:ext cx="4942721" cy="67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2" y="490228"/>
            <a:ext cx="7038265" cy="59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Ink Free" panose="03080402000500000000" pitchFamily="66" charset="0"/>
              </a:rPr>
              <a:t>Mud Play </a:t>
            </a:r>
            <a:endParaRPr lang="en-GB" sz="6600" dirty="0">
              <a:latin typeface="Ink Free" panose="030804020005000000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73543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Ink Free" panose="03080402000500000000" pitchFamily="66" charset="0"/>
              </a:rPr>
              <a:t>Sense of self</a:t>
            </a:r>
            <a:r>
              <a:rPr lang="en-US" sz="2800" dirty="0">
                <a:latin typeface="Ink Free" panose="03080402000500000000" pitchFamily="66" charset="0"/>
              </a:rPr>
              <a:t>: Mud play can help children develop a sense of self and belonging in the world around them. </a:t>
            </a:r>
            <a:br>
              <a:rPr lang="en-US" sz="2800" dirty="0">
                <a:latin typeface="Ink Free" panose="03080402000500000000" pitchFamily="66" charset="0"/>
              </a:rPr>
            </a:b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93" y="3013590"/>
            <a:ext cx="1705213" cy="197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91" y="2741035"/>
            <a:ext cx="2572109" cy="200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15" y="2775288"/>
            <a:ext cx="2442170" cy="35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4" y="210823"/>
            <a:ext cx="4567466" cy="6298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74" y="210823"/>
            <a:ext cx="6291751" cy="47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5" y="2213841"/>
            <a:ext cx="4194412" cy="2786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069" y="17146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atin typeface="Ink Free" panose="03080402000500000000" pitchFamily="66" charset="0"/>
              </a:rPr>
              <a:t>Creativity and imagination</a:t>
            </a:r>
            <a:r>
              <a:rPr lang="en-US" sz="3200" dirty="0">
                <a:latin typeface="Ink Free" panose="03080402000500000000" pitchFamily="66" charset="0"/>
              </a:rPr>
              <a:t>: Children can use mud to create sculptures, mud pies, and more. </a:t>
            </a:r>
            <a:br>
              <a:rPr lang="en-US" sz="3200" dirty="0">
                <a:latin typeface="Ink Free" panose="03080402000500000000" pitchFamily="66" charset="0"/>
              </a:rPr>
            </a:br>
            <a:endParaRPr lang="en-GB" sz="3200" dirty="0"/>
          </a:p>
        </p:txBody>
      </p:sp>
      <p:sp>
        <p:nvSpPr>
          <p:cNvPr id="8" name="Rectangle 7"/>
          <p:cNvSpPr/>
          <p:nvPr/>
        </p:nvSpPr>
        <p:spPr>
          <a:xfrm>
            <a:off x="4872038" y="315307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latin typeface="Ink Free" panose="03080402000500000000" pitchFamily="66" charset="0"/>
              </a:rPr>
              <a:t>Social and emotional skills</a:t>
            </a:r>
            <a:r>
              <a:rPr lang="en-US" sz="3200" dirty="0" smtClean="0">
                <a:latin typeface="Ink Free" panose="03080402000500000000" pitchFamily="66" charset="0"/>
              </a:rPr>
              <a:t>: Mud play can help children learn to take turns, share, and follow directions</a:t>
            </a:r>
            <a:endParaRPr lang="en-GB" sz="3200" dirty="0"/>
          </a:p>
        </p:txBody>
      </p:sp>
      <p:sp>
        <p:nvSpPr>
          <p:cNvPr id="9" name="Rectangle 8"/>
          <p:cNvSpPr/>
          <p:nvPr/>
        </p:nvSpPr>
        <p:spPr>
          <a:xfrm>
            <a:off x="5689600" y="180726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Ink Free" panose="03080402000500000000" pitchFamily="66" charset="0"/>
              </a:rPr>
              <a:t>Physical skills</a:t>
            </a:r>
            <a:r>
              <a:rPr lang="en-US" sz="2400" dirty="0">
                <a:solidFill>
                  <a:srgbClr val="FF0000"/>
                </a:solidFill>
                <a:latin typeface="Ink Free" panose="03080402000500000000" pitchFamily="66" charset="0"/>
              </a:rPr>
              <a:t>: Mud play can help children develop fine and gross motor skills, hand-eye coordination, and awareness of their senses. </a:t>
            </a:r>
            <a:br>
              <a:rPr lang="en-US" sz="2400" dirty="0">
                <a:solidFill>
                  <a:srgbClr val="FF0000"/>
                </a:solidFill>
                <a:latin typeface="Ink Free" panose="03080402000500000000" pitchFamily="66" charset="0"/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500" y="50473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latin typeface="Ink Free" panose="03080402000500000000" pitchFamily="66" charset="0"/>
              </a:rPr>
              <a:t>Immune system</a:t>
            </a:r>
            <a:r>
              <a:rPr lang="en-US" sz="3200" dirty="0" smtClean="0">
                <a:latin typeface="Ink Free" panose="03080402000500000000" pitchFamily="66" charset="0"/>
              </a:rPr>
              <a:t>: Playing in mud can help children develop a healthy immune system by exposing them to healthy bacteria and other microbes. </a:t>
            </a:r>
            <a:br>
              <a:rPr lang="en-US" sz="3200" dirty="0" smtClean="0">
                <a:latin typeface="Ink Free" panose="03080402000500000000" pitchFamily="66" charset="0"/>
              </a:rPr>
            </a:br>
            <a:endParaRPr lang="en-GB" sz="3200" dirty="0">
              <a:latin typeface="Ink Free" panose="03080402000500000000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900" y="44405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Ink Free" panose="03080402000500000000" pitchFamily="66" charset="0"/>
              </a:rPr>
              <a:t>Well-being</a:t>
            </a:r>
            <a:r>
              <a:rPr lang="en-US" sz="2800" dirty="0">
                <a:latin typeface="Ink Free" panose="03080402000500000000" pitchFamily="66" charset="0"/>
              </a:rPr>
              <a:t>: Mud play can have a positive effect on children's mood and well-being. </a:t>
            </a:r>
            <a:br>
              <a:rPr lang="en-US" sz="2800" dirty="0">
                <a:latin typeface="Ink Free" panose="03080402000500000000" pitchFamily="66" charset="0"/>
              </a:rPr>
            </a:b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97" y="2590920"/>
            <a:ext cx="2942303" cy="3898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24" y="335493"/>
            <a:ext cx="2810552" cy="38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15899"/>
            <a:ext cx="4610100" cy="603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61" y="215899"/>
            <a:ext cx="4761460" cy="60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75" y="518871"/>
            <a:ext cx="4648849" cy="3458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1200" y="452823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Ink Free" panose="03080402000500000000" pitchFamily="66" charset="0"/>
              </a:rPr>
              <a:t>Connection with nature:</a:t>
            </a:r>
            <a:r>
              <a:rPr lang="en-US" dirty="0" smtClean="0">
                <a:latin typeface="Ink Free" panose="03080402000500000000" pitchFamily="66" charset="0"/>
              </a:rPr>
              <a:t> Mud play can help children develop a lifelong connection with the natural world.</a:t>
            </a:r>
            <a:endParaRPr lang="en-GB" dirty="0">
              <a:latin typeface="Ink Free" panose="03080402000500000000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00700" y="1621093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 </a:t>
            </a:r>
            <a:br>
              <a:rPr lang="en-US" dirty="0" smtClean="0"/>
            </a:br>
            <a:r>
              <a:rPr lang="en-US" sz="2400" b="1" dirty="0" smtClean="0">
                <a:latin typeface="Ink Free" panose="03080402000500000000" pitchFamily="66" charset="0"/>
              </a:rPr>
              <a:t>Resilience and self-confidence</a:t>
            </a:r>
            <a:r>
              <a:rPr lang="en-US" sz="2400" dirty="0" smtClean="0">
                <a:latin typeface="Ink Free" panose="03080402000500000000" pitchFamily="66" charset="0"/>
              </a:rPr>
              <a:t>: Mud play gives children the opportunity to lead themselves and experiment without rules, which can help build resilience and self-confidence. </a:t>
            </a:r>
            <a:endParaRPr lang="en-GB" sz="2400" dirty="0">
              <a:latin typeface="Ink Free" panose="030804020005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8500" y="52668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Ink Free" panose="03080402000500000000" pitchFamily="66" charset="0"/>
              </a:rPr>
              <a:t>Brain activity</a:t>
            </a:r>
            <a:r>
              <a:rPr lang="en-US" sz="2400" dirty="0" smtClean="0">
                <a:latin typeface="Ink Free" panose="03080402000500000000" pitchFamily="66" charset="0"/>
              </a:rPr>
              <a:t>: Mud play can stimulate the brain by activating all of the senses. </a:t>
            </a:r>
            <a:br>
              <a:rPr lang="en-US" sz="2400" dirty="0" smtClean="0">
                <a:latin typeface="Ink Free" panose="03080402000500000000" pitchFamily="66" charset="0"/>
              </a:rPr>
            </a:br>
            <a:endParaRPr lang="en-GB" sz="24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5" y="364850"/>
            <a:ext cx="4346484" cy="6226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965200"/>
            <a:ext cx="18473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latin typeface="Ink Free" panose="03080402000500000000" pitchFamily="66" charset="0"/>
            </a:endParaRPr>
          </a:p>
          <a:p>
            <a:endParaRPr lang="en-US" sz="2000" b="1" dirty="0" smtClean="0">
              <a:latin typeface="Ink Free" panose="03080402000500000000" pitchFamily="66" charset="0"/>
            </a:endParaRPr>
          </a:p>
          <a:p>
            <a:endParaRPr lang="en-US" sz="2000" b="1" dirty="0" smtClean="0">
              <a:latin typeface="Ink Free" panose="03080402000500000000" pitchFamily="66" charset="0"/>
            </a:endParaRPr>
          </a:p>
          <a:p>
            <a:endParaRPr lang="en-US" sz="2000" b="1" dirty="0" smtClean="0">
              <a:latin typeface="Ink Free" panose="03080402000500000000" pitchFamily="66" charset="0"/>
            </a:endParaRP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422419" y="1760090"/>
            <a:ext cx="926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Ink Free" panose="03080402000500000000" pitchFamily="66" charset="0"/>
              </a:rPr>
              <a:t>birds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5884" y="5486642"/>
            <a:ext cx="2715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C000"/>
                </a:solidFill>
                <a:latin typeface="Ink Free" panose="03080402000500000000" pitchFamily="66" charset="0"/>
              </a:rPr>
              <a:t>Sunshine</a:t>
            </a:r>
            <a:endParaRPr lang="en-GB" sz="5400" dirty="0">
              <a:solidFill>
                <a:srgbClr val="FFC000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07826" y="3180522"/>
            <a:ext cx="1726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Ink Free" panose="03080402000500000000" pitchFamily="66" charset="0"/>
              </a:rPr>
              <a:t>Leaves</a:t>
            </a:r>
            <a:endParaRPr lang="en-GB" sz="4000" b="1" dirty="0">
              <a:solidFill>
                <a:srgbClr val="7030A0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7478" y="2517789"/>
            <a:ext cx="1957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Ink Free" panose="03080402000500000000" pitchFamily="66" charset="0"/>
              </a:rPr>
              <a:t>Sticks</a:t>
            </a:r>
            <a:endParaRPr lang="en-GB" sz="5400" b="1" dirty="0">
              <a:solidFill>
                <a:srgbClr val="C00000"/>
              </a:solidFill>
              <a:latin typeface="Ink Free" panose="03080402000500000000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800" y="239316"/>
            <a:ext cx="1018318" cy="915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23" y="4430018"/>
            <a:ext cx="1467055" cy="1162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100" y="800858"/>
            <a:ext cx="1571844" cy="1009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468" y="4306092"/>
            <a:ext cx="1035815" cy="8780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15339" y="364850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spy with my little eye……..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7808" y="2205982"/>
            <a:ext cx="1428949" cy="7811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323" y="1510559"/>
            <a:ext cx="1095528" cy="10860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8574" y="5051682"/>
            <a:ext cx="1476581" cy="12670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2679" y="1939245"/>
            <a:ext cx="1390844" cy="10478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34754" y="3974976"/>
            <a:ext cx="1612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Ink Free" panose="03080402000500000000" pitchFamily="66" charset="0"/>
              </a:rPr>
              <a:t>friends</a:t>
            </a:r>
            <a:endParaRPr lang="en-GB" sz="3600" b="1" dirty="0"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7478" y="3684104"/>
            <a:ext cx="2175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Ink Free" panose="03080402000500000000" pitchFamily="66" charset="0"/>
              </a:rPr>
              <a:t>NATURE</a:t>
            </a:r>
            <a:endParaRPr lang="en-GB" sz="4000" dirty="0">
              <a:solidFill>
                <a:srgbClr val="00B050"/>
              </a:solidFill>
              <a:latin typeface="Ink Free" panose="03080402000500000000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7424" y="6409972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…….FUN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24" y="534712"/>
            <a:ext cx="4465934" cy="6107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0976" y="534712"/>
            <a:ext cx="41681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Ink Free" panose="03080402000500000000" pitchFamily="66" charset="0"/>
              </a:rPr>
              <a:t>Climbing equipment allows children </a:t>
            </a:r>
            <a:r>
              <a:rPr lang="en-US" sz="2000" dirty="0" smtClean="0">
                <a:latin typeface="Ink Free" panose="03080402000500000000" pitchFamily="66" charset="0"/>
              </a:rPr>
              <a:t>to</a:t>
            </a:r>
          </a:p>
          <a:p>
            <a:r>
              <a:rPr lang="en-US" sz="2000" dirty="0" smtClean="0">
                <a:latin typeface="Ink Free" panose="03080402000500000000" pitchFamily="66" charset="0"/>
              </a:rPr>
              <a:t> </a:t>
            </a:r>
            <a:r>
              <a:rPr lang="en-US" sz="2000" dirty="0">
                <a:latin typeface="Ink Free" panose="03080402000500000000" pitchFamily="66" charset="0"/>
              </a:rPr>
              <a:t>manage and assess risk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021358" y="16613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Ink Free" panose="03080402000500000000" pitchFamily="66" charset="0"/>
              </a:rPr>
              <a:t>Children learn when they are doing something that is too dangerous</a:t>
            </a:r>
            <a:endParaRPr lang="en-GB" sz="2400" b="1" dirty="0">
              <a:solidFill>
                <a:srgbClr val="7030A0"/>
              </a:solidFill>
              <a:latin typeface="Ink Free" panose="03080402000500000000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264623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Ink Free" panose="03080402000500000000" pitchFamily="66" charset="0"/>
              </a:rPr>
              <a:t>Climbing allows children to challenge themselves and push beyond their comfort zones </a:t>
            </a:r>
            <a:endParaRPr lang="en-GB" sz="28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2418" y="403122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Ink Free" panose="03080402000500000000" pitchFamily="66" charset="0"/>
              </a:rPr>
              <a:t>Climbing improves hand, foot, and body coordination</a:t>
            </a: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k Free" panose="03080402000500000000" pitchFamily="66" charset="0"/>
              </a:rPr>
              <a:t>It helps children develop fine and gross motor skills</a:t>
            </a:r>
          </a:p>
          <a:p>
            <a:r>
              <a:rPr lang="en-US" sz="2400" b="1" dirty="0" smtClean="0">
                <a:latin typeface="Ink Free" panose="03080402000500000000" pitchFamily="66" charset="0"/>
              </a:rPr>
              <a:t>        It </a:t>
            </a:r>
            <a:r>
              <a:rPr lang="en-US" sz="2400" b="1" dirty="0">
                <a:latin typeface="Ink Free" panose="03080402000500000000" pitchFamily="66" charset="0"/>
              </a:rPr>
              <a:t>helps children understand where </a:t>
            </a:r>
            <a:r>
              <a:rPr lang="en-US" sz="2400" b="1" dirty="0" smtClean="0">
                <a:latin typeface="Ink Free" panose="03080402000500000000" pitchFamily="66" charset="0"/>
              </a:rPr>
              <a:t>    their </a:t>
            </a:r>
            <a:r>
              <a:rPr lang="en-US" sz="2400" b="1" dirty="0">
                <a:latin typeface="Ink Free" panose="03080402000500000000" pitchFamily="66" charset="0"/>
              </a:rPr>
              <a:t>body is in space</a:t>
            </a:r>
            <a:endParaRPr lang="en-GB" sz="24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1586</TotalTime>
  <Words>250</Words>
  <Application>Microsoft Office PowerPoint</Application>
  <PresentationFormat>Widescreen</PresentationFormat>
  <Paragraphs>71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Ink Free</vt:lpstr>
      <vt:lpstr>Kristen ITC</vt:lpstr>
      <vt:lpstr>Wingdings 3</vt:lpstr>
      <vt:lpstr>Ion</vt:lpstr>
      <vt:lpstr>PowerPoint Presentation</vt:lpstr>
      <vt:lpstr>PowerPoint Presentation</vt:lpstr>
      <vt:lpstr>Mud Play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Loker</dc:creator>
  <cp:lastModifiedBy>Danielle Clifford</cp:lastModifiedBy>
  <cp:revision>24</cp:revision>
  <dcterms:created xsi:type="dcterms:W3CDTF">2025-02-10T12:00:34Z</dcterms:created>
  <dcterms:modified xsi:type="dcterms:W3CDTF">2025-07-07T12:54:35Z</dcterms:modified>
</cp:coreProperties>
</file>