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notesMasterIdLst>
    <p:notesMasterId r:id="rId32"/>
  </p:notesMasterIdLst>
  <p:sldIdLst>
    <p:sldId id="256" r:id="rId2"/>
    <p:sldId id="257" r:id="rId3"/>
    <p:sldId id="261" r:id="rId4"/>
    <p:sldId id="259" r:id="rId5"/>
    <p:sldId id="262" r:id="rId6"/>
    <p:sldId id="260" r:id="rId7"/>
    <p:sldId id="263" r:id="rId8"/>
    <p:sldId id="265" r:id="rId9"/>
    <p:sldId id="264" r:id="rId10"/>
    <p:sldId id="266" r:id="rId11"/>
    <p:sldId id="258" r:id="rId12"/>
    <p:sldId id="273" r:id="rId13"/>
    <p:sldId id="275" r:id="rId14"/>
    <p:sldId id="276" r:id="rId15"/>
    <p:sldId id="274" r:id="rId16"/>
    <p:sldId id="282" r:id="rId17"/>
    <p:sldId id="283" r:id="rId18"/>
    <p:sldId id="284" r:id="rId19"/>
    <p:sldId id="285" r:id="rId20"/>
    <p:sldId id="286" r:id="rId21"/>
    <p:sldId id="287" r:id="rId22"/>
    <p:sldId id="288" r:id="rId23"/>
    <p:sldId id="289" r:id="rId24"/>
    <p:sldId id="278" r:id="rId25"/>
    <p:sldId id="279" r:id="rId26"/>
    <p:sldId id="280" r:id="rId27"/>
    <p:sldId id="268" r:id="rId28"/>
    <p:sldId id="269" r:id="rId29"/>
    <p:sldId id="270" r:id="rId30"/>
    <p:sldId id="271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m Loker" initials="SL" lastIdx="2" clrIdx="0">
    <p:extLst>
      <p:ext uri="{19B8F6BF-5375-455C-9EA6-DF929625EA0E}">
        <p15:presenceInfo xmlns:p15="http://schemas.microsoft.com/office/powerpoint/2012/main" userId="Sam Lok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5-02-10T15:19:34.385" idx="2">
    <p:pos x="10" y="10"/>
    <p:text>Connection to Nature</p:text>
    <p:extLst>
      <p:ext uri="{C676402C-5697-4E1C-873F-D02D1690AC5C}">
        <p15:threadingInfo xmlns:p15="http://schemas.microsoft.com/office/powerpoint/2012/main" timeZoneBias="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880BC5-E38D-463E-AA7F-CB18044B396C}" type="datetimeFigureOut">
              <a:rPr lang="en-GB" smtClean="0"/>
              <a:t>07/07/2025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32F7E3-FEAE-49A4-83E0-61DCFD1F07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2892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79844-BF68-44A0-8E65-6784C4FA58E2}" type="datetimeFigureOut">
              <a:rPr lang="en-GB" smtClean="0"/>
              <a:t>07/07/2025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70434-2DBF-416C-B5D3-AF3F0B5126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6026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79844-BF68-44A0-8E65-6784C4FA58E2}" type="datetimeFigureOut">
              <a:rPr lang="en-GB" smtClean="0"/>
              <a:t>07/07/2025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70434-2DBF-416C-B5D3-AF3F0B5126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780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79844-BF68-44A0-8E65-6784C4FA58E2}" type="datetimeFigureOut">
              <a:rPr lang="en-GB" smtClean="0"/>
              <a:t>07/07/2025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70434-2DBF-416C-B5D3-AF3F0B5126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6459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79844-BF68-44A0-8E65-6784C4FA58E2}" type="datetimeFigureOut">
              <a:rPr lang="en-GB" smtClean="0"/>
              <a:t>07/07/2025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70434-2DBF-416C-B5D3-AF3F0B5126DD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76756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79844-BF68-44A0-8E65-6784C4FA58E2}" type="datetimeFigureOut">
              <a:rPr lang="en-GB" smtClean="0"/>
              <a:t>07/07/2025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70434-2DBF-416C-B5D3-AF3F0B5126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758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79844-BF68-44A0-8E65-6784C4FA58E2}" type="datetimeFigureOut">
              <a:rPr lang="en-GB" smtClean="0"/>
              <a:t>07/07/2025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70434-2DBF-416C-B5D3-AF3F0B5126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1533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79844-BF68-44A0-8E65-6784C4FA58E2}" type="datetimeFigureOut">
              <a:rPr lang="en-GB" smtClean="0"/>
              <a:t>07/07/2025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70434-2DBF-416C-B5D3-AF3F0B5126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4701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79844-BF68-44A0-8E65-6784C4FA58E2}" type="datetimeFigureOut">
              <a:rPr lang="en-GB" smtClean="0"/>
              <a:t>07/07/2025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70434-2DBF-416C-B5D3-AF3F0B5126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6249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79844-BF68-44A0-8E65-6784C4FA58E2}" type="datetimeFigureOut">
              <a:rPr lang="en-GB" smtClean="0"/>
              <a:t>07/07/2025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70434-2DBF-416C-B5D3-AF3F0B5126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009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79844-BF68-44A0-8E65-6784C4FA58E2}" type="datetimeFigureOut">
              <a:rPr lang="en-GB" smtClean="0"/>
              <a:t>07/07/2025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70434-2DBF-416C-B5D3-AF3F0B5126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5462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79844-BF68-44A0-8E65-6784C4FA58E2}" type="datetimeFigureOut">
              <a:rPr lang="en-GB" smtClean="0"/>
              <a:t>07/07/2025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70434-2DBF-416C-B5D3-AF3F0B5126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4611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79844-BF68-44A0-8E65-6784C4FA58E2}" type="datetimeFigureOut">
              <a:rPr lang="en-GB" smtClean="0"/>
              <a:t>07/07/2025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70434-2DBF-416C-B5D3-AF3F0B5126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2322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79844-BF68-44A0-8E65-6784C4FA58E2}" type="datetimeFigureOut">
              <a:rPr lang="en-GB" smtClean="0"/>
              <a:t>07/07/2025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70434-2DBF-416C-B5D3-AF3F0B5126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733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79844-BF68-44A0-8E65-6784C4FA58E2}" type="datetimeFigureOut">
              <a:rPr lang="en-GB" smtClean="0"/>
              <a:t>07/07/2025</a:t>
            </a:fld>
            <a:endParaRPr lang="en-GB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70434-2DBF-416C-B5D3-AF3F0B5126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6775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79844-BF68-44A0-8E65-6784C4FA58E2}" type="datetimeFigureOut">
              <a:rPr lang="en-GB" smtClean="0"/>
              <a:t>07/07/2025</a:t>
            </a:fld>
            <a:endParaRPr lang="en-GB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70434-2DBF-416C-B5D3-AF3F0B5126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0922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79844-BF68-44A0-8E65-6784C4FA58E2}" type="datetimeFigureOut">
              <a:rPr lang="en-GB" smtClean="0"/>
              <a:t>07/07/2025</a:t>
            </a:fld>
            <a:endParaRPr lang="en-GB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70434-2DBF-416C-B5D3-AF3F0B5126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7268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79844-BF68-44A0-8E65-6784C4FA58E2}" type="datetimeFigureOut">
              <a:rPr lang="en-GB" smtClean="0"/>
              <a:t>07/07/2025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70434-2DBF-416C-B5D3-AF3F0B5126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7556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2579844-BF68-44A0-8E65-6784C4FA58E2}" type="datetimeFigureOut">
              <a:rPr lang="en-GB" smtClean="0"/>
              <a:t>07/07/2025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B70434-2DBF-416C-B5D3-AF3F0B5126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5074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  <p:sldLayoutId id="2147483742" r:id="rId17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49357" y="4157869"/>
            <a:ext cx="2534478" cy="2534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141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997" y="183881"/>
            <a:ext cx="4744973" cy="630581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28970" y="1447800"/>
            <a:ext cx="6389891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Ink Free" panose="03080402000500000000" pitchFamily="66" charset="0"/>
              </a:rPr>
              <a:t>Today we made animal feeders. </a:t>
            </a:r>
          </a:p>
          <a:p>
            <a:r>
              <a:rPr lang="en-US" sz="3600" dirty="0" smtClean="0">
                <a:latin typeface="Ink Free" panose="03080402000500000000" pitchFamily="66" charset="0"/>
              </a:rPr>
              <a:t>We have a variety of</a:t>
            </a:r>
          </a:p>
          <a:p>
            <a:r>
              <a:rPr lang="en-US" sz="3600" dirty="0">
                <a:latin typeface="Ink Free" panose="03080402000500000000" pitchFamily="66" charset="0"/>
              </a:rPr>
              <a:t>d</a:t>
            </a:r>
            <a:r>
              <a:rPr lang="en-US" sz="3600" dirty="0" smtClean="0">
                <a:latin typeface="Ink Free" panose="03080402000500000000" pitchFamily="66" charset="0"/>
              </a:rPr>
              <a:t>ifferent wildlife in the Forest. </a:t>
            </a:r>
          </a:p>
          <a:p>
            <a:r>
              <a:rPr lang="en-US" sz="3600" dirty="0" smtClean="0">
                <a:latin typeface="Ink Free" panose="03080402000500000000" pitchFamily="66" charset="0"/>
              </a:rPr>
              <a:t>We made these feeders </a:t>
            </a:r>
          </a:p>
          <a:p>
            <a:r>
              <a:rPr lang="en-US" sz="3600" dirty="0">
                <a:latin typeface="Ink Free" panose="03080402000500000000" pitchFamily="66" charset="0"/>
              </a:rPr>
              <a:t>t</a:t>
            </a:r>
            <a:r>
              <a:rPr lang="en-US" sz="3600" dirty="0" smtClean="0">
                <a:latin typeface="Ink Free" panose="03080402000500000000" pitchFamily="66" charset="0"/>
              </a:rPr>
              <a:t>o help the wildlife on the cold </a:t>
            </a:r>
          </a:p>
          <a:p>
            <a:r>
              <a:rPr lang="en-US" sz="3600" dirty="0" smtClean="0">
                <a:latin typeface="Ink Free" panose="03080402000500000000" pitchFamily="66" charset="0"/>
              </a:rPr>
              <a:t>winter days.</a:t>
            </a:r>
            <a:endParaRPr lang="en-GB" sz="3600" dirty="0">
              <a:latin typeface="Ink Free" panose="030804020005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6260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501" y="608487"/>
            <a:ext cx="7073052" cy="547426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805604" y="4350328"/>
            <a:ext cx="40644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2"/>
                </a:solidFill>
                <a:latin typeface="Kristen ITC" panose="03050502040202030202" pitchFamily="66" charset="0"/>
              </a:rPr>
              <a:t>Gross Motor Skills:</a:t>
            </a:r>
            <a:r>
              <a:rPr lang="en-US" sz="1600" dirty="0">
                <a:solidFill>
                  <a:schemeClr val="accent2"/>
                </a:solidFill>
                <a:latin typeface="Kristen ITC" panose="03050502040202030202" pitchFamily="66" charset="0"/>
              </a:rPr>
              <a:t> Rolling is a fun and engaging way for children to practice large muscle </a:t>
            </a:r>
            <a:r>
              <a:rPr lang="en-US" sz="1600" dirty="0" smtClean="0">
                <a:solidFill>
                  <a:schemeClr val="accent2"/>
                </a:solidFill>
                <a:latin typeface="Kristen ITC" panose="03050502040202030202" pitchFamily="66" charset="0"/>
              </a:rPr>
              <a:t>movements.</a:t>
            </a:r>
            <a:endParaRPr lang="en-US" dirty="0"/>
          </a:p>
          <a:p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1720899" y="-165390"/>
            <a:ext cx="35686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Hill Rolling</a:t>
            </a:r>
            <a:endParaRPr lang="en-US" sz="5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805604" y="2596002"/>
            <a:ext cx="387157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rgbClr val="FF0000"/>
                </a:solidFill>
                <a:latin typeface="Kristen ITC" panose="03050502040202030202" pitchFamily="66" charset="0"/>
              </a:rPr>
              <a:t>Spatial Awareness:</a:t>
            </a:r>
          </a:p>
          <a:p>
            <a:r>
              <a:rPr lang="en-US" dirty="0">
                <a:solidFill>
                  <a:srgbClr val="FF0000"/>
                </a:solidFill>
                <a:latin typeface="Kristen ITC" panose="03050502040202030202" pitchFamily="66" charset="0"/>
              </a:rPr>
              <a:t>Rolling down a hill helps </a:t>
            </a:r>
            <a:r>
              <a:rPr lang="en-US" dirty="0" smtClean="0">
                <a:solidFill>
                  <a:srgbClr val="FF0000"/>
                </a:solidFill>
                <a:latin typeface="Kristen ITC" panose="03050502040202030202" pitchFamily="66" charset="0"/>
              </a:rPr>
              <a:t>children</a:t>
            </a:r>
          </a:p>
          <a:p>
            <a:r>
              <a:rPr lang="en-US" dirty="0" smtClean="0">
                <a:solidFill>
                  <a:srgbClr val="FF0000"/>
                </a:solidFill>
                <a:latin typeface="Kristen ITC" panose="03050502040202030202" pitchFamily="66" charset="0"/>
              </a:rPr>
              <a:t>Develops an understanding of</a:t>
            </a:r>
          </a:p>
          <a:p>
            <a:r>
              <a:rPr lang="en-US" dirty="0" smtClean="0">
                <a:solidFill>
                  <a:srgbClr val="FF0000"/>
                </a:solidFill>
                <a:latin typeface="Kristen ITC" panose="03050502040202030202" pitchFamily="66" charset="0"/>
              </a:rPr>
              <a:t>Bodies in space and their</a:t>
            </a:r>
          </a:p>
          <a:p>
            <a:r>
              <a:rPr lang="en-US" dirty="0" smtClean="0">
                <a:solidFill>
                  <a:srgbClr val="FF0000"/>
                </a:solidFill>
                <a:latin typeface="Kristen ITC" panose="03050502040202030202" pitchFamily="66" charset="0"/>
              </a:rPr>
              <a:t>relationship to the environment.</a:t>
            </a:r>
          </a:p>
          <a:p>
            <a:endParaRPr lang="en-GB" dirty="0">
              <a:solidFill>
                <a:srgbClr val="FF0000"/>
              </a:solidFill>
              <a:latin typeface="Kristen ITC" panose="03050502040202030202" pitchFamily="66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672553" y="1232275"/>
            <a:ext cx="4043094" cy="243143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1600" b="1" dirty="0">
                <a:latin typeface="Kristen ITC" panose="03050502040202030202" pitchFamily="66" charset="0"/>
              </a:rPr>
              <a:t>Balance and Coordination:</a:t>
            </a:r>
            <a:r>
              <a:rPr lang="en-US" sz="1600" dirty="0">
                <a:latin typeface="Kristen ITC" panose="03050502040202030202" pitchFamily="66" charset="0"/>
              </a:rPr>
              <a:t> </a:t>
            </a:r>
            <a:endParaRPr lang="en-US" sz="1600" dirty="0" smtClean="0">
              <a:latin typeface="Kristen ITC" panose="03050502040202030202" pitchFamily="66" charset="0"/>
            </a:endParaRPr>
          </a:p>
          <a:p>
            <a:r>
              <a:rPr lang="en-US" sz="1600" dirty="0" smtClean="0">
                <a:latin typeface="Kristen ITC" panose="03050502040202030202" pitchFamily="66" charset="0"/>
              </a:rPr>
              <a:t>Rolling </a:t>
            </a:r>
            <a:r>
              <a:rPr lang="en-US" sz="1600" dirty="0">
                <a:latin typeface="Kristen ITC" panose="03050502040202030202" pitchFamily="66" charset="0"/>
              </a:rPr>
              <a:t>down a hill </a:t>
            </a:r>
            <a:r>
              <a:rPr lang="en-US" sz="1600" dirty="0" smtClean="0">
                <a:latin typeface="Kristen ITC" panose="03050502040202030202" pitchFamily="66" charset="0"/>
              </a:rPr>
              <a:t>challenges </a:t>
            </a:r>
          </a:p>
          <a:p>
            <a:r>
              <a:rPr lang="en-US" sz="1600" dirty="0" smtClean="0">
                <a:latin typeface="Kristen ITC" panose="03050502040202030202" pitchFamily="66" charset="0"/>
              </a:rPr>
              <a:t>Children’s vestibular system, improving</a:t>
            </a:r>
          </a:p>
          <a:p>
            <a:r>
              <a:rPr lang="en-US" sz="1600" dirty="0" smtClean="0">
                <a:latin typeface="Kristen ITC" panose="03050502040202030202" pitchFamily="66" charset="0"/>
              </a:rPr>
              <a:t>their ability to maintain balance and </a:t>
            </a:r>
          </a:p>
          <a:p>
            <a:r>
              <a:rPr lang="en-US" sz="1600" dirty="0" smtClean="0">
                <a:latin typeface="Kristen ITC" panose="03050502040202030202" pitchFamily="66" charset="0"/>
              </a:rPr>
              <a:t>Co-</a:t>
            </a:r>
            <a:r>
              <a:rPr lang="en-US" sz="1600" dirty="0" err="1" smtClean="0">
                <a:latin typeface="Kristen ITC" panose="03050502040202030202" pitchFamily="66" charset="0"/>
              </a:rPr>
              <a:t>odination</a:t>
            </a:r>
            <a:r>
              <a:rPr lang="en-US" sz="1600" dirty="0" smtClean="0">
                <a:latin typeface="Kristen ITC" panose="03050502040202030202" pitchFamily="66" charset="0"/>
              </a:rPr>
              <a:t> their movements.</a:t>
            </a:r>
          </a:p>
          <a:p>
            <a:pPr algn="ctr"/>
            <a:r>
              <a:rPr lang="en-US" dirty="0"/>
              <a:t> </a:t>
            </a:r>
          </a:p>
          <a:p>
            <a:pPr algn="ctr"/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93847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454" y="429794"/>
            <a:ext cx="7763187" cy="587824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308641" y="1247686"/>
            <a:ext cx="6096000" cy="123110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1D35"/>
                </a:solidFill>
                <a:latin typeface="Kristen ITC" panose="03050502040202030202" pitchFamily="66" charset="0"/>
              </a:rPr>
              <a:t>Problem-Solving:</a:t>
            </a:r>
          </a:p>
          <a:p>
            <a:r>
              <a:rPr lang="en-US" sz="1400" dirty="0">
                <a:solidFill>
                  <a:srgbClr val="545D7E"/>
                </a:solidFill>
                <a:latin typeface="Kristen ITC" panose="03050502040202030202" pitchFamily="66" charset="0"/>
              </a:rPr>
              <a:t>Children may need to adapt their </a:t>
            </a:r>
            <a:endParaRPr lang="en-US" sz="1400" dirty="0" smtClean="0">
              <a:solidFill>
                <a:srgbClr val="545D7E"/>
              </a:solidFill>
              <a:latin typeface="Kristen ITC" panose="03050502040202030202" pitchFamily="66" charset="0"/>
            </a:endParaRPr>
          </a:p>
          <a:p>
            <a:r>
              <a:rPr lang="en-US" sz="1400" dirty="0" smtClean="0">
                <a:solidFill>
                  <a:srgbClr val="545D7E"/>
                </a:solidFill>
                <a:latin typeface="Kristen ITC" panose="03050502040202030202" pitchFamily="66" charset="0"/>
              </a:rPr>
              <a:t>rolling </a:t>
            </a:r>
            <a:r>
              <a:rPr lang="en-US" sz="1400" dirty="0">
                <a:solidFill>
                  <a:srgbClr val="545D7E"/>
                </a:solidFill>
                <a:latin typeface="Kristen ITC" panose="03050502040202030202" pitchFamily="66" charset="0"/>
              </a:rPr>
              <a:t>technique depending on </a:t>
            </a:r>
            <a:r>
              <a:rPr lang="en-US" sz="1400" dirty="0" smtClean="0">
                <a:solidFill>
                  <a:srgbClr val="545D7E"/>
                </a:solidFill>
                <a:latin typeface="Kristen ITC" panose="03050502040202030202" pitchFamily="66" charset="0"/>
              </a:rPr>
              <a:t>the</a:t>
            </a:r>
          </a:p>
          <a:p>
            <a:r>
              <a:rPr lang="en-US" sz="1400" dirty="0" smtClean="0">
                <a:solidFill>
                  <a:srgbClr val="545D7E"/>
                </a:solidFill>
                <a:latin typeface="Kristen ITC" panose="03050502040202030202" pitchFamily="66" charset="0"/>
              </a:rPr>
              <a:t>slope </a:t>
            </a:r>
            <a:r>
              <a:rPr lang="en-US" sz="1400" dirty="0">
                <a:solidFill>
                  <a:srgbClr val="545D7E"/>
                </a:solidFill>
                <a:latin typeface="Kristen ITC" panose="03050502040202030202" pitchFamily="66" charset="0"/>
              </a:rPr>
              <a:t>of the hill, which can </a:t>
            </a:r>
            <a:r>
              <a:rPr lang="en-US" sz="1400" dirty="0" smtClean="0">
                <a:solidFill>
                  <a:srgbClr val="545D7E"/>
                </a:solidFill>
                <a:latin typeface="Kristen ITC" panose="03050502040202030202" pitchFamily="66" charset="0"/>
              </a:rPr>
              <a:t>promote</a:t>
            </a:r>
          </a:p>
          <a:p>
            <a:r>
              <a:rPr lang="en-US" sz="1400" dirty="0" smtClean="0">
                <a:solidFill>
                  <a:srgbClr val="545D7E"/>
                </a:solidFill>
                <a:latin typeface="Kristen ITC" panose="03050502040202030202" pitchFamily="66" charset="0"/>
              </a:rPr>
              <a:t>problem-solving </a:t>
            </a:r>
            <a:r>
              <a:rPr lang="en-US" sz="1400" dirty="0">
                <a:solidFill>
                  <a:srgbClr val="545D7E"/>
                </a:solidFill>
                <a:latin typeface="Kristen ITC" panose="03050502040202030202" pitchFamily="66" charset="0"/>
              </a:rPr>
              <a:t>skills.</a:t>
            </a:r>
            <a:endParaRPr lang="en-US" sz="1400" b="0" i="0" dirty="0">
              <a:solidFill>
                <a:srgbClr val="545D7E"/>
              </a:solidFill>
              <a:effectLst/>
              <a:latin typeface="Kristen ITC" panose="03050502040202030202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47180" y="4373810"/>
            <a:ext cx="353975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n w="0"/>
                <a:solidFill>
                  <a:schemeClr val="accent6">
                    <a:lumMod val="7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</a:rPr>
              <a:t>Sensory processing </a:t>
            </a:r>
            <a:endParaRPr lang="en-US" b="1" dirty="0" smtClean="0">
              <a:ln w="0"/>
              <a:solidFill>
                <a:schemeClr val="accent6">
                  <a:lumMod val="75000"/>
                </a:schemeClr>
              </a:solidFill>
              <a:effectLst>
                <a:reflection blurRad="6350" stA="53000" endA="300" endPos="35500" dir="5400000" sy="-90000" algn="bl" rotWithShape="0"/>
              </a:effectLst>
            </a:endParaRPr>
          </a:p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Children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can explore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different</a:t>
            </a:r>
          </a:p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textures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and sensations</a:t>
            </a:r>
          </a:p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as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they roll down the hill, </a:t>
            </a:r>
            <a:endParaRPr lang="en-US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such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as grass, dirt and sand.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6490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416" y="501433"/>
            <a:ext cx="4029637" cy="410584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157448" y="0"/>
            <a:ext cx="36487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Teamwork</a:t>
            </a:r>
            <a:endParaRPr lang="en-US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243393" y="1434584"/>
            <a:ext cx="26196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>
                <a:solidFill>
                  <a:srgbClr val="FF0000"/>
                </a:solidFill>
                <a:latin typeface="Ink Free" panose="03080402000500000000" pitchFamily="66" charset="0"/>
              </a:rPr>
              <a:t>Building </a:t>
            </a:r>
            <a:r>
              <a:rPr lang="en-GB" sz="2400" b="1" dirty="0" smtClean="0">
                <a:solidFill>
                  <a:srgbClr val="FF0000"/>
                </a:solidFill>
                <a:latin typeface="Ink Free" panose="03080402000500000000" pitchFamily="66" charset="0"/>
              </a:rPr>
              <a:t>Confidence</a:t>
            </a:r>
            <a:endParaRPr lang="en-GB" sz="2400" dirty="0">
              <a:solidFill>
                <a:srgbClr val="FF0000"/>
              </a:solidFill>
              <a:latin typeface="Ink Free" panose="03080402000500000000" pitchFamily="66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291933" y="3244334"/>
            <a:ext cx="31133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000" b="1" dirty="0">
                <a:solidFill>
                  <a:srgbClr val="7030A0"/>
                </a:solidFill>
                <a:latin typeface="Kristen ITC" panose="03050502040202030202" pitchFamily="66" charset="0"/>
              </a:rPr>
              <a:t>Social </a:t>
            </a:r>
            <a:r>
              <a:rPr lang="en-GB" sz="4000" b="1" dirty="0" smtClean="0">
                <a:solidFill>
                  <a:srgbClr val="7030A0"/>
                </a:solidFill>
                <a:latin typeface="Kristen ITC" panose="03050502040202030202" pitchFamily="66" charset="0"/>
              </a:rPr>
              <a:t>Skills</a:t>
            </a:r>
            <a:endParaRPr lang="en-GB" sz="4000" dirty="0">
              <a:solidFill>
                <a:srgbClr val="7030A0"/>
              </a:solidFill>
              <a:latin typeface="Kristen ITC" panose="03050502040202030202" pitchFamily="66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605831" y="4026970"/>
            <a:ext cx="44149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 b="1" dirty="0">
                <a:solidFill>
                  <a:srgbClr val="0070C0"/>
                </a:solidFill>
                <a:latin typeface="Kristen ITC" panose="03050502040202030202" pitchFamily="66" charset="0"/>
              </a:rPr>
              <a:t>Sense of Belonging</a:t>
            </a:r>
            <a:endParaRPr lang="en-GB" sz="3600" dirty="0">
              <a:solidFill>
                <a:srgbClr val="0070C0"/>
              </a:solidFill>
              <a:latin typeface="Kristen ITC" panose="03050502040202030202" pitchFamily="66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95303" y="2130504"/>
            <a:ext cx="43941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 b="1" dirty="0">
                <a:solidFill>
                  <a:srgbClr val="FFC000"/>
                </a:solidFill>
                <a:latin typeface="Kristen ITC" panose="03050502040202030202" pitchFamily="66" charset="0"/>
              </a:rPr>
              <a:t>Respect and Trust</a:t>
            </a:r>
            <a:endParaRPr lang="en-GB" sz="3600" dirty="0">
              <a:solidFill>
                <a:srgbClr val="FFC000"/>
              </a:solidFill>
              <a:latin typeface="Kristen ITC" panose="03050502040202030202" pitchFamily="66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405286" y="2742345"/>
            <a:ext cx="35269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>
                <a:solidFill>
                  <a:srgbClr val="001D35"/>
                </a:solidFill>
                <a:latin typeface="Ink Free" panose="03080402000500000000" pitchFamily="66" charset="0"/>
              </a:rPr>
              <a:t>Empathy and Cooperation</a:t>
            </a:r>
            <a:endParaRPr lang="en-GB" sz="2400" dirty="0">
              <a:latin typeface="Ink Free" panose="030804020005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9328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571" y="314251"/>
            <a:ext cx="5391902" cy="402963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5786" y="2329069"/>
            <a:ext cx="4820323" cy="434400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604557" y="-90190"/>
            <a:ext cx="699689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</a:rPr>
              <a:t>Independent Learners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94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808" y="344057"/>
            <a:ext cx="4439270" cy="418205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12593" y="466725"/>
            <a:ext cx="4812536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 smtClean="0">
                <a:latin typeface="Ink Free" panose="03080402000500000000" pitchFamily="66" charset="0"/>
              </a:rPr>
              <a:t>Thank you Beech Class</a:t>
            </a:r>
          </a:p>
          <a:p>
            <a:pPr algn="ctr"/>
            <a:r>
              <a:rPr lang="en-US" sz="3600" dirty="0" smtClean="0">
                <a:latin typeface="Ink Free" panose="03080402000500000000" pitchFamily="66" charset="0"/>
              </a:rPr>
              <a:t>You have been amazing.</a:t>
            </a:r>
          </a:p>
          <a:p>
            <a:pPr algn="ctr"/>
            <a:endParaRPr lang="en-US" sz="3600" dirty="0" smtClean="0">
              <a:latin typeface="Ink Free" panose="03080402000500000000" pitchFamily="66" charset="0"/>
            </a:endParaRPr>
          </a:p>
          <a:p>
            <a:pPr algn="ctr"/>
            <a:endParaRPr lang="en-US" sz="3600" dirty="0">
              <a:latin typeface="Ink Free" panose="03080402000500000000" pitchFamily="66" charset="0"/>
            </a:endParaRPr>
          </a:p>
          <a:p>
            <a:pPr algn="ctr"/>
            <a:r>
              <a:rPr lang="en-US" sz="3600" dirty="0" smtClean="0">
                <a:latin typeface="Ink Free" panose="03080402000500000000" pitchFamily="66" charset="0"/>
              </a:rPr>
              <a:t>From </a:t>
            </a:r>
            <a:br>
              <a:rPr lang="en-US" sz="3600" dirty="0" smtClean="0">
                <a:latin typeface="Ink Free" panose="03080402000500000000" pitchFamily="66" charset="0"/>
              </a:rPr>
            </a:br>
            <a:r>
              <a:rPr lang="en-US" sz="3600" dirty="0" err="1" smtClean="0">
                <a:latin typeface="Ink Free" panose="03080402000500000000" pitchFamily="66" charset="0"/>
              </a:rPr>
              <a:t>Mrs</a:t>
            </a:r>
            <a:r>
              <a:rPr lang="en-US" sz="3600" dirty="0" smtClean="0">
                <a:latin typeface="Ink Free" panose="03080402000500000000" pitchFamily="66" charset="0"/>
              </a:rPr>
              <a:t> </a:t>
            </a:r>
            <a:r>
              <a:rPr lang="en-US" sz="3600" dirty="0" err="1" smtClean="0">
                <a:latin typeface="Ink Free" panose="03080402000500000000" pitchFamily="66" charset="0"/>
              </a:rPr>
              <a:t>Loker</a:t>
            </a:r>
            <a:r>
              <a:rPr lang="en-US" sz="3600" dirty="0" smtClean="0">
                <a:latin typeface="Ink Free" panose="03080402000500000000" pitchFamily="66" charset="0"/>
              </a:rPr>
              <a:t>. </a:t>
            </a:r>
            <a:endParaRPr lang="en-US" sz="3600" dirty="0">
              <a:latin typeface="Ink Free" panose="03080402000500000000" pitchFamily="66" charset="0"/>
            </a:endParaRPr>
          </a:p>
        </p:txBody>
      </p:sp>
      <p:pic>
        <p:nvPicPr>
          <p:cNvPr id="4" name="Picture 3" descr="Tier Vogel &lt;strong&gt;Cartoon&lt;/strong&gt; Niedlichen - Kostenlose Vektorgrafik auf Pixabay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434" y="2533650"/>
            <a:ext cx="790992" cy="122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75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823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1157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4563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4578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1000"/>
            <a:lum/>
          </a:blip>
          <a:srcRect/>
          <a:stretch>
            <a:fillRect t="-69000" b="-6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00564" y="889000"/>
            <a:ext cx="695254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7200" b="1" dirty="0" smtClean="0">
                <a:solidFill>
                  <a:srgbClr val="FF0000"/>
                </a:solidFill>
                <a:latin typeface="Ink Free" panose="03080402000500000000" pitchFamily="66" charset="0"/>
              </a:rPr>
              <a:t>Reception Beech</a:t>
            </a:r>
          </a:p>
          <a:p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3429000" y="2641600"/>
            <a:ext cx="550984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solidFill>
                  <a:srgbClr val="FF0000"/>
                </a:solidFill>
                <a:latin typeface="Ink Free" panose="03080402000500000000" pitchFamily="66" charset="0"/>
              </a:rPr>
              <a:t>Spring 1 2025</a:t>
            </a:r>
            <a:endParaRPr lang="en-GB" sz="6600" b="1" dirty="0">
              <a:solidFill>
                <a:srgbClr val="FF0000"/>
              </a:solidFill>
              <a:latin typeface="Ink Free" panose="030804020005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164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7559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0523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738" y="250678"/>
            <a:ext cx="6011114" cy="4077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482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839" y="252753"/>
            <a:ext cx="5591955" cy="4020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858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1" y="376362"/>
            <a:ext cx="5222368" cy="365229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6705" y="2895047"/>
            <a:ext cx="5744377" cy="396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48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773" y="405979"/>
            <a:ext cx="5129165" cy="39655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0457" y="2581410"/>
            <a:ext cx="5268060" cy="4001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107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594" y="347168"/>
            <a:ext cx="8394312" cy="6159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254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160" y="447413"/>
            <a:ext cx="4121339" cy="571763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0750" y="1385618"/>
            <a:ext cx="3854650" cy="5203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881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228" y="140970"/>
            <a:ext cx="4942721" cy="6717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769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8322" y="490228"/>
            <a:ext cx="7038265" cy="596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13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600" dirty="0" smtClean="0">
                <a:latin typeface="Ink Free" panose="03080402000500000000" pitchFamily="66" charset="0"/>
              </a:rPr>
              <a:t>Mud Play </a:t>
            </a:r>
            <a:endParaRPr lang="en-GB" sz="6600" dirty="0">
              <a:latin typeface="Ink Free" panose="03080402000500000000" pitchFamily="66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66800" y="1735435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Ink Free" panose="03080402000500000000" pitchFamily="66" charset="0"/>
              </a:rPr>
              <a:t>Sense of self</a:t>
            </a:r>
            <a:r>
              <a:rPr lang="en-US" sz="2800" dirty="0">
                <a:latin typeface="Ink Free" panose="03080402000500000000" pitchFamily="66" charset="0"/>
              </a:rPr>
              <a:t>: Mud play can help children develop a sense of self and belonging in the world around them. </a:t>
            </a:r>
            <a:br>
              <a:rPr lang="en-US" sz="2800" dirty="0">
                <a:latin typeface="Ink Free" panose="03080402000500000000" pitchFamily="66" charset="0"/>
              </a:rPr>
            </a:br>
            <a:endParaRPr lang="en-GB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5293" y="3013590"/>
            <a:ext cx="1705213" cy="19719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8691" y="2741035"/>
            <a:ext cx="2572109" cy="200052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7715" y="2775288"/>
            <a:ext cx="2442170" cy="3587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357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634" y="210823"/>
            <a:ext cx="4567466" cy="629857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5174" y="210823"/>
            <a:ext cx="6291751" cy="4713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732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845" y="2213841"/>
            <a:ext cx="4194412" cy="278611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05069" y="171464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b="1" dirty="0">
                <a:latin typeface="Ink Free" panose="03080402000500000000" pitchFamily="66" charset="0"/>
              </a:rPr>
              <a:t>Creativity and imagination</a:t>
            </a:r>
            <a:r>
              <a:rPr lang="en-US" sz="3200" dirty="0">
                <a:latin typeface="Ink Free" panose="03080402000500000000" pitchFamily="66" charset="0"/>
              </a:rPr>
              <a:t>: Children can use mud to create sculptures, mud pies, and more. </a:t>
            </a:r>
            <a:br>
              <a:rPr lang="en-US" sz="3200" dirty="0">
                <a:latin typeface="Ink Free" panose="03080402000500000000" pitchFamily="66" charset="0"/>
              </a:rPr>
            </a:br>
            <a:endParaRPr lang="en-GB" sz="3200" dirty="0"/>
          </a:p>
        </p:txBody>
      </p:sp>
      <p:sp>
        <p:nvSpPr>
          <p:cNvPr id="8" name="Rectangle 7"/>
          <p:cNvSpPr/>
          <p:nvPr/>
        </p:nvSpPr>
        <p:spPr>
          <a:xfrm>
            <a:off x="4872038" y="3153073"/>
            <a:ext cx="6096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b="1" dirty="0" smtClean="0">
                <a:latin typeface="Ink Free" panose="03080402000500000000" pitchFamily="66" charset="0"/>
              </a:rPr>
              <a:t>Social and emotional skills</a:t>
            </a:r>
            <a:r>
              <a:rPr lang="en-US" sz="3200" dirty="0" smtClean="0">
                <a:latin typeface="Ink Free" panose="03080402000500000000" pitchFamily="66" charset="0"/>
              </a:rPr>
              <a:t>: Mud play can help children learn to take turns, share, and follow directions</a:t>
            </a:r>
            <a:endParaRPr lang="en-GB" sz="3200" dirty="0"/>
          </a:p>
        </p:txBody>
      </p:sp>
      <p:sp>
        <p:nvSpPr>
          <p:cNvPr id="9" name="Rectangle 8"/>
          <p:cNvSpPr/>
          <p:nvPr/>
        </p:nvSpPr>
        <p:spPr>
          <a:xfrm>
            <a:off x="5689600" y="1807262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Ink Free" panose="03080402000500000000" pitchFamily="66" charset="0"/>
              </a:rPr>
              <a:t>Physical skills</a:t>
            </a:r>
            <a:r>
              <a:rPr lang="en-US" sz="2400" dirty="0">
                <a:solidFill>
                  <a:srgbClr val="FF0000"/>
                </a:solidFill>
                <a:latin typeface="Ink Free" panose="03080402000500000000" pitchFamily="66" charset="0"/>
              </a:rPr>
              <a:t>: Mud play can help children develop fine and gross motor skills, hand-eye coordination, and awareness of their senses. </a:t>
            </a:r>
            <a:br>
              <a:rPr lang="en-US" sz="2400" dirty="0">
                <a:solidFill>
                  <a:srgbClr val="FF0000"/>
                </a:solidFill>
                <a:latin typeface="Ink Free" panose="03080402000500000000" pitchFamily="66" charset="0"/>
              </a:rPr>
            </a:br>
            <a:endParaRPr lang="en-GB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945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17500" y="504736"/>
            <a:ext cx="6096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b="1" dirty="0" smtClean="0">
                <a:latin typeface="Ink Free" panose="03080402000500000000" pitchFamily="66" charset="0"/>
              </a:rPr>
              <a:t>Immune system</a:t>
            </a:r>
            <a:r>
              <a:rPr lang="en-US" sz="3200" dirty="0" smtClean="0">
                <a:latin typeface="Ink Free" panose="03080402000500000000" pitchFamily="66" charset="0"/>
              </a:rPr>
              <a:t>: Playing in mud can help children develop a healthy immune system by exposing them to healthy bacteria and other microbes. </a:t>
            </a:r>
            <a:br>
              <a:rPr lang="en-US" sz="3200" dirty="0" smtClean="0">
                <a:latin typeface="Ink Free" panose="03080402000500000000" pitchFamily="66" charset="0"/>
              </a:rPr>
            </a:br>
            <a:endParaRPr lang="en-GB" sz="3200" dirty="0">
              <a:latin typeface="Ink Free" panose="03080402000500000000" pitchFamily="66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168900" y="4440535"/>
            <a:ext cx="6096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b="1" dirty="0">
                <a:latin typeface="Ink Free" panose="03080402000500000000" pitchFamily="66" charset="0"/>
              </a:rPr>
              <a:t>Well-being</a:t>
            </a:r>
            <a:r>
              <a:rPr lang="en-US" sz="2800" dirty="0">
                <a:latin typeface="Ink Free" panose="03080402000500000000" pitchFamily="66" charset="0"/>
              </a:rPr>
              <a:t>: Mud play can have a positive effect on children's mood and well-being. </a:t>
            </a:r>
            <a:br>
              <a:rPr lang="en-US" sz="2800" dirty="0">
                <a:latin typeface="Ink Free" panose="03080402000500000000" pitchFamily="66" charset="0"/>
              </a:rPr>
            </a:br>
            <a:endParaRPr lang="en-GB" sz="2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4797" y="2590920"/>
            <a:ext cx="2942303" cy="389877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1624" y="335493"/>
            <a:ext cx="2810552" cy="3826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800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215899"/>
            <a:ext cx="4610100" cy="603315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8061" y="215899"/>
            <a:ext cx="4761460" cy="6033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285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475" y="518871"/>
            <a:ext cx="4648849" cy="345805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11200" y="4528235"/>
            <a:ext cx="6096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 smtClean="0">
                <a:latin typeface="Ink Free" panose="03080402000500000000" pitchFamily="66" charset="0"/>
              </a:rPr>
              <a:t>Connection with nature:</a:t>
            </a:r>
            <a:r>
              <a:rPr lang="en-US" dirty="0" smtClean="0">
                <a:latin typeface="Ink Free" panose="03080402000500000000" pitchFamily="66" charset="0"/>
              </a:rPr>
              <a:t> Mud play can help children develop a lifelong connection with the natural world.</a:t>
            </a:r>
            <a:endParaRPr lang="en-GB" dirty="0">
              <a:latin typeface="Ink Free" panose="03080402000500000000" pitchFamily="66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600700" y="1621093"/>
            <a:ext cx="6096000" cy="184665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 </a:t>
            </a:r>
            <a:br>
              <a:rPr lang="en-US" dirty="0" smtClean="0"/>
            </a:br>
            <a:r>
              <a:rPr lang="en-US" sz="2400" b="1" dirty="0" smtClean="0">
                <a:latin typeface="Ink Free" panose="03080402000500000000" pitchFamily="66" charset="0"/>
              </a:rPr>
              <a:t>Resilience and self-confidence</a:t>
            </a:r>
            <a:r>
              <a:rPr lang="en-US" sz="2400" dirty="0" smtClean="0">
                <a:latin typeface="Ink Free" panose="03080402000500000000" pitchFamily="66" charset="0"/>
              </a:rPr>
              <a:t>: Mud play gives children the opportunity to lead themselves and experiment without rules, which can help build resilience and self-confidence. </a:t>
            </a:r>
            <a:endParaRPr lang="en-GB" sz="2400" dirty="0">
              <a:latin typeface="Ink Free" panose="03080402000500000000" pitchFamily="66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778500" y="5266899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 smtClean="0">
                <a:latin typeface="Ink Free" panose="03080402000500000000" pitchFamily="66" charset="0"/>
              </a:rPr>
              <a:t>Brain activity</a:t>
            </a:r>
            <a:r>
              <a:rPr lang="en-US" sz="2400" dirty="0" smtClean="0">
                <a:latin typeface="Ink Free" panose="03080402000500000000" pitchFamily="66" charset="0"/>
              </a:rPr>
              <a:t>: Mud play can stimulate the brain by activating all of the senses. </a:t>
            </a:r>
            <a:br>
              <a:rPr lang="en-US" sz="2400" dirty="0" smtClean="0">
                <a:latin typeface="Ink Free" panose="03080402000500000000" pitchFamily="66" charset="0"/>
              </a:rPr>
            </a:br>
            <a:endParaRPr lang="en-GB" sz="2400" dirty="0">
              <a:latin typeface="Ink Free" panose="030804020005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0081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145" y="364850"/>
            <a:ext cx="4346484" cy="62264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10200" y="965200"/>
            <a:ext cx="184731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000" b="1" dirty="0" smtClean="0">
              <a:latin typeface="Ink Free" panose="03080402000500000000" pitchFamily="66" charset="0"/>
            </a:endParaRPr>
          </a:p>
          <a:p>
            <a:endParaRPr lang="en-US" sz="2000" b="1" dirty="0" smtClean="0">
              <a:latin typeface="Ink Free" panose="03080402000500000000" pitchFamily="66" charset="0"/>
            </a:endParaRPr>
          </a:p>
          <a:p>
            <a:endParaRPr lang="en-US" sz="2000" b="1" dirty="0" smtClean="0">
              <a:latin typeface="Ink Free" panose="03080402000500000000" pitchFamily="66" charset="0"/>
            </a:endParaRPr>
          </a:p>
          <a:p>
            <a:endParaRPr lang="en-US" sz="2000" b="1" dirty="0" smtClean="0">
              <a:latin typeface="Ink Free" panose="03080402000500000000" pitchFamily="66" charset="0"/>
            </a:endParaRPr>
          </a:p>
          <a:p>
            <a:endParaRPr lang="en-US" dirty="0" smtClean="0"/>
          </a:p>
        </p:txBody>
      </p:sp>
      <p:sp>
        <p:nvSpPr>
          <p:cNvPr id="4" name="Rectangle 3"/>
          <p:cNvSpPr/>
          <p:nvPr/>
        </p:nvSpPr>
        <p:spPr>
          <a:xfrm>
            <a:off x="9422419" y="1760090"/>
            <a:ext cx="9268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Ink Free" panose="03080402000500000000" pitchFamily="66" charset="0"/>
              </a:rPr>
              <a:t>birds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405884" y="5486642"/>
            <a:ext cx="27158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solidFill>
                  <a:srgbClr val="FFC000"/>
                </a:solidFill>
                <a:latin typeface="Ink Free" panose="03080402000500000000" pitchFamily="66" charset="0"/>
              </a:rPr>
              <a:t>Sunshine</a:t>
            </a:r>
            <a:endParaRPr lang="en-GB" sz="5400" dirty="0">
              <a:solidFill>
                <a:srgbClr val="FFC000"/>
              </a:solidFill>
              <a:latin typeface="Ink Free" panose="03080402000500000000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607826" y="3180522"/>
            <a:ext cx="172675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7030A0"/>
                </a:solidFill>
                <a:latin typeface="Ink Free" panose="03080402000500000000" pitchFamily="66" charset="0"/>
              </a:rPr>
              <a:t>Leaves</a:t>
            </a:r>
            <a:endParaRPr lang="en-GB" sz="4000" b="1" dirty="0">
              <a:solidFill>
                <a:srgbClr val="7030A0"/>
              </a:solidFill>
              <a:latin typeface="Ink Free" panose="03080402000500000000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487478" y="2517789"/>
            <a:ext cx="195758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rgbClr val="C00000"/>
                </a:solidFill>
                <a:latin typeface="Ink Free" panose="03080402000500000000" pitchFamily="66" charset="0"/>
              </a:rPr>
              <a:t>Sticks</a:t>
            </a:r>
            <a:endParaRPr lang="en-GB" sz="5400" b="1" dirty="0">
              <a:solidFill>
                <a:srgbClr val="C00000"/>
              </a:solidFill>
              <a:latin typeface="Ink Free" panose="03080402000500000000" pitchFamily="66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1800" y="239316"/>
            <a:ext cx="1018318" cy="91511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0323" y="4430018"/>
            <a:ext cx="1467055" cy="116221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47100" y="800858"/>
            <a:ext cx="1571844" cy="100979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26468" y="4306092"/>
            <a:ext cx="1035815" cy="87804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115339" y="364850"/>
            <a:ext cx="3188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 spy with my little eye……..</a:t>
            </a:r>
            <a:endParaRPr lang="en-GB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47808" y="2205982"/>
            <a:ext cx="1428949" cy="78115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28323" y="1510559"/>
            <a:ext cx="1095528" cy="108600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88574" y="5051682"/>
            <a:ext cx="1476581" cy="126700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82679" y="1939245"/>
            <a:ext cx="1390844" cy="1047896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5134754" y="3974976"/>
            <a:ext cx="16126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  <a:latin typeface="Ink Free" panose="03080402000500000000" pitchFamily="66" charset="0"/>
              </a:rPr>
              <a:t>friends</a:t>
            </a:r>
            <a:endParaRPr lang="en-GB" sz="3600" b="1" dirty="0">
              <a:solidFill>
                <a:srgbClr val="0070C0"/>
              </a:solidFill>
              <a:latin typeface="Ink Free" panose="03080402000500000000" pitchFamily="66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487478" y="3684104"/>
            <a:ext cx="21755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B050"/>
                </a:solidFill>
                <a:latin typeface="Ink Free" panose="03080402000500000000" pitchFamily="66" charset="0"/>
              </a:rPr>
              <a:t>NATURE</a:t>
            </a:r>
            <a:endParaRPr lang="en-GB" sz="4000" dirty="0">
              <a:solidFill>
                <a:srgbClr val="00B050"/>
              </a:solidFill>
              <a:latin typeface="Ink Free" panose="03080402000500000000" pitchFamily="66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747424" y="6409972"/>
            <a:ext cx="15856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Ink Free" panose="03080402000500000000" pitchFamily="66" charset="0"/>
              </a:rPr>
              <a:t>…….FUN</a:t>
            </a:r>
            <a:endParaRPr lang="en-GB" sz="3200" b="1" dirty="0">
              <a:solidFill>
                <a:schemeClr val="accent6">
                  <a:lumMod val="75000"/>
                </a:schemeClr>
              </a:solidFill>
              <a:latin typeface="Ink Free" panose="030804020005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331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424" y="534712"/>
            <a:ext cx="4465934" cy="61073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00976" y="534712"/>
            <a:ext cx="4168129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Ink Free" panose="03080402000500000000" pitchFamily="66" charset="0"/>
              </a:rPr>
              <a:t>Climbing equipment allows children </a:t>
            </a:r>
            <a:r>
              <a:rPr lang="en-US" sz="2000" dirty="0" smtClean="0">
                <a:latin typeface="Ink Free" panose="03080402000500000000" pitchFamily="66" charset="0"/>
              </a:rPr>
              <a:t>to</a:t>
            </a:r>
          </a:p>
          <a:p>
            <a:r>
              <a:rPr lang="en-US" sz="2000" dirty="0" smtClean="0">
                <a:latin typeface="Ink Free" panose="03080402000500000000" pitchFamily="66" charset="0"/>
              </a:rPr>
              <a:t> </a:t>
            </a:r>
            <a:r>
              <a:rPr lang="en-US" sz="2000" dirty="0">
                <a:latin typeface="Ink Free" panose="03080402000500000000" pitchFamily="66" charset="0"/>
              </a:rPr>
              <a:t>manage and assess risk</a:t>
            </a:r>
          </a:p>
          <a:p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5021358" y="1661348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>
                <a:solidFill>
                  <a:srgbClr val="7030A0"/>
                </a:solidFill>
                <a:latin typeface="Ink Free" panose="03080402000500000000" pitchFamily="66" charset="0"/>
              </a:rPr>
              <a:t>Children learn when they are doing something that is too dangerous</a:t>
            </a:r>
            <a:endParaRPr lang="en-GB" sz="2400" b="1" dirty="0">
              <a:solidFill>
                <a:srgbClr val="7030A0"/>
              </a:solidFill>
              <a:latin typeface="Ink Free" panose="03080402000500000000" pitchFamily="66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791200" y="2646233"/>
            <a:ext cx="609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Ink Free" panose="03080402000500000000" pitchFamily="66" charset="0"/>
              </a:rPr>
              <a:t>Climbing allows children to challenge themselves and push beyond their comfort zones </a:t>
            </a:r>
            <a:endParaRPr lang="en-GB" sz="2800" b="1" dirty="0">
              <a:solidFill>
                <a:srgbClr val="FF0000"/>
              </a:solidFill>
              <a:latin typeface="Ink Free" panose="03080402000500000000" pitchFamily="66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592418" y="4031228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Ink Free" panose="03080402000500000000" pitchFamily="66" charset="0"/>
              </a:rPr>
              <a:t>Climbing improves hand, foot, and body coordination</a:t>
            </a:r>
          </a:p>
          <a:p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Ink Free" panose="03080402000500000000" pitchFamily="66" charset="0"/>
              </a:rPr>
              <a:t>It helps children develop fine and gross motor skills</a:t>
            </a:r>
          </a:p>
          <a:p>
            <a:r>
              <a:rPr lang="en-US" sz="2400" b="1" dirty="0" smtClean="0">
                <a:latin typeface="Ink Free" panose="03080402000500000000" pitchFamily="66" charset="0"/>
              </a:rPr>
              <a:t>        It </a:t>
            </a:r>
            <a:r>
              <a:rPr lang="en-US" sz="2400" b="1" dirty="0">
                <a:latin typeface="Ink Free" panose="03080402000500000000" pitchFamily="66" charset="0"/>
              </a:rPr>
              <a:t>helps children understand where </a:t>
            </a:r>
            <a:r>
              <a:rPr lang="en-US" sz="2400" b="1" dirty="0" smtClean="0">
                <a:latin typeface="Ink Free" panose="03080402000500000000" pitchFamily="66" charset="0"/>
              </a:rPr>
              <a:t>    their </a:t>
            </a:r>
            <a:r>
              <a:rPr lang="en-US" sz="2400" b="1" dirty="0">
                <a:latin typeface="Ink Free" panose="03080402000500000000" pitchFamily="66" charset="0"/>
              </a:rPr>
              <a:t>body is in space</a:t>
            </a:r>
            <a:endParaRPr lang="en-GB" sz="2400" b="1" dirty="0">
              <a:latin typeface="Ink Free" panose="030804020005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502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1586</TotalTime>
  <Words>250</Words>
  <Application>Microsoft Office PowerPoint</Application>
  <PresentationFormat>Widescreen</PresentationFormat>
  <Paragraphs>71</Paragraphs>
  <Slides>30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Arial</vt:lpstr>
      <vt:lpstr>Calibri</vt:lpstr>
      <vt:lpstr>Century Gothic</vt:lpstr>
      <vt:lpstr>Ink Free</vt:lpstr>
      <vt:lpstr>Kristen ITC</vt:lpstr>
      <vt:lpstr>Wingdings 3</vt:lpstr>
      <vt:lpstr>Ion</vt:lpstr>
      <vt:lpstr>PowerPoint Presentation</vt:lpstr>
      <vt:lpstr>PowerPoint Presentation</vt:lpstr>
      <vt:lpstr>Mud Play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 Loker</dc:creator>
  <cp:lastModifiedBy>Danielle Clifford</cp:lastModifiedBy>
  <cp:revision>24</cp:revision>
  <dcterms:created xsi:type="dcterms:W3CDTF">2025-02-10T12:00:34Z</dcterms:created>
  <dcterms:modified xsi:type="dcterms:W3CDTF">2025-07-07T12:54:35Z</dcterms:modified>
</cp:coreProperties>
</file>