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5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8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3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0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6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2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2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5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8621-A9C1-45E9-B97A-EAC81BD1CD4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457A-20C5-4B70-BDE1-08340A9E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1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tmp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10" Type="http://schemas.openxmlformats.org/officeDocument/2006/relationships/image" Target="../media/image1.png"/><Relationship Id="rId4" Type="http://schemas.openxmlformats.org/officeDocument/2006/relationships/image" Target="../media/image23.tmp"/><Relationship Id="rId9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tm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10" Type="http://schemas.openxmlformats.org/officeDocument/2006/relationships/image" Target="../media/image1.png"/><Relationship Id="rId4" Type="http://schemas.openxmlformats.org/officeDocument/2006/relationships/image" Target="../media/image2.tmp"/><Relationship Id="rId9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6.m4a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gif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tmp"/><Relationship Id="rId4" Type="http://schemas.openxmlformats.org/officeDocument/2006/relationships/audio" Target="../media/media6.m4a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0315" y="1339403"/>
            <a:ext cx="7190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precursive bold" panose="00000500000000000000" pitchFamily="2" charset="0"/>
              </a:rPr>
              <a:t>What do these letters stand for? </a:t>
            </a:r>
            <a:endParaRPr lang="en-GB" sz="3200" dirty="0">
              <a:latin typeface="HfW precursive bol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5976" y="1924178"/>
            <a:ext cx="1210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RE</a:t>
            </a:r>
            <a:endParaRPr lang="en-GB" sz="6600" dirty="0"/>
          </a:p>
        </p:txBody>
      </p:sp>
      <p:sp>
        <p:nvSpPr>
          <p:cNvPr id="3" name="Oval 2"/>
          <p:cNvSpPr/>
          <p:nvPr/>
        </p:nvSpPr>
        <p:spPr>
          <a:xfrm>
            <a:off x="566670" y="399245"/>
            <a:ext cx="1635617" cy="6568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Recap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6775" y="436097"/>
            <a:ext cx="1955410" cy="9706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Christianity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97901" y="1633915"/>
            <a:ext cx="7549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HfW precursive bold" panose="00000500000000000000" pitchFamily="2" charset="0"/>
              </a:rPr>
              <a:t>Within stained glass windows there are many </a:t>
            </a:r>
            <a:r>
              <a:rPr lang="en-GB" sz="2000" dirty="0" smtClean="0">
                <a:latin typeface="HfW precursive bold" panose="00000500000000000000" pitchFamily="2" charset="0"/>
              </a:rPr>
              <a:t>symbols. </a:t>
            </a:r>
            <a:endParaRPr lang="en-GB" sz="2000" dirty="0">
              <a:latin typeface="HfW precursive bold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6923" y="872197"/>
            <a:ext cx="6372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HfW precursive bold" panose="00000500000000000000" pitchFamily="2" charset="0"/>
              </a:rPr>
              <a:t>Important symbols for Christians…</a:t>
            </a:r>
            <a:endParaRPr lang="en-GB" sz="2800" dirty="0">
              <a:latin typeface="HfW precursive bold" panose="00000500000000000000" pitchFamily="2" charset="0"/>
            </a:endParaRPr>
          </a:p>
        </p:txBody>
      </p:sp>
      <p:pic>
        <p:nvPicPr>
          <p:cNvPr id="5122" name="Picture 2" descr="WELS church in Wautoma, Wisconsin - Stained glass windows | Church banners  designs, Stained glass windows church, Church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06" y="2237516"/>
            <a:ext cx="3183558" cy="372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crament Confirmation Stained Glass Window Dove Business Card |  Zazzle.co.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97" y="2236222"/>
            <a:ext cx="3751206" cy="37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1009" y="6266270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HfW precursive bold" panose="00000500000000000000" pitchFamily="2" charset="0"/>
              </a:rPr>
              <a:t>What can you see?</a:t>
            </a:r>
            <a:endParaRPr lang="en-GB" sz="2800" dirty="0">
              <a:solidFill>
                <a:srgbClr val="FF0000"/>
              </a:solidFill>
              <a:latin typeface="HfW precursive bold" panose="00000500000000000000" pitchFamily="2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7138" y="2840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787" y="82103"/>
            <a:ext cx="2518117" cy="102694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22" y="392500"/>
            <a:ext cx="4867954" cy="5430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63" y="900374"/>
            <a:ext cx="5906324" cy="131463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96" y="2208614"/>
            <a:ext cx="4344006" cy="36200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22" y="2561634"/>
            <a:ext cx="5068007" cy="175284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22" y="4314479"/>
            <a:ext cx="5068007" cy="150091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3" y="1261804"/>
            <a:ext cx="5439534" cy="455358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31462" y="29077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845" y="6053070"/>
            <a:ext cx="853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HfW cursive bold" panose="00000500000000000000" pitchFamily="2" charset="0"/>
              </a:rPr>
              <a:t>Can you send me a photo of your picture to </a:t>
            </a:r>
            <a:r>
              <a:rPr lang="en-GB" dirty="0" smtClean="0">
                <a:solidFill>
                  <a:srgbClr val="FF0000"/>
                </a:solidFill>
              </a:rPr>
              <a:t>nwatts@peelpark.bradford.sch.uk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ained Glass Window Template | Primary Resources | K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09" y="3437963"/>
            <a:ext cx="2777538" cy="27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0+ Best Christian symbols in stained glass images | christian symbols, stained  glass, stained glass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60" y="3778981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asy stained glass patterns for beginners - How Can You ... | Stained glass  christmas, Stained glass candles, Stained glass patter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100" y="3281657"/>
            <a:ext cx="2171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34572" y="337625"/>
            <a:ext cx="2996419" cy="10128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Examples</a:t>
            </a:r>
            <a:endParaRPr lang="en-GB" dirty="0"/>
          </a:p>
        </p:txBody>
      </p:sp>
      <p:pic>
        <p:nvPicPr>
          <p:cNvPr id="4106" name="Picture 10" descr="Dove Of Peace - Modern Stained Glass Window Stock Photo - Ala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10" y="2744615"/>
            <a:ext cx="1440792" cy="34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313" y="1571223"/>
            <a:ext cx="858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HfW precursive bold" panose="00000500000000000000" pitchFamily="2" charset="0"/>
              </a:rPr>
              <a:t>What do we learn in these lessons?</a:t>
            </a:r>
            <a:endParaRPr lang="en-GB" sz="3600" dirty="0">
              <a:latin typeface="HfW precursive bold" panose="000005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0913" y="296214"/>
            <a:ext cx="1622738" cy="66970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Recap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60" y="414554"/>
            <a:ext cx="87447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fW precursive bold" panose="00000500000000000000" pitchFamily="2" charset="0"/>
              </a:rPr>
              <a:t>This term we will explore how believers in the Christian, Muslim and Hindu faith show what they believe.</a:t>
            </a:r>
          </a:p>
          <a:p>
            <a:endParaRPr lang="en-GB" sz="2800" dirty="0" smtClean="0">
              <a:latin typeface="HfW precursive bold" panose="00000500000000000000" pitchFamily="2" charset="0"/>
            </a:endParaRPr>
          </a:p>
          <a:p>
            <a:r>
              <a:rPr lang="en-GB" sz="2800" dirty="0" smtClean="0">
                <a:latin typeface="HfW precursive bold" panose="00000500000000000000" pitchFamily="2" charset="0"/>
              </a:rPr>
              <a:t>This lesson we will be exploring  Christianity.</a:t>
            </a:r>
            <a:endParaRPr lang="en-GB" sz="2800" dirty="0">
              <a:latin typeface="HfW precursive bold" panose="000005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70" y="4175607"/>
            <a:ext cx="1076475" cy="7144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91" y="3141451"/>
            <a:ext cx="1105054" cy="78115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9" y="3074766"/>
            <a:ext cx="3600953" cy="91452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9" y="4175607"/>
            <a:ext cx="1800476" cy="63826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91" y="5143079"/>
            <a:ext cx="1286054" cy="81926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61" y="5142872"/>
            <a:ext cx="2791215" cy="77163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41228" y="1411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4388" y="759655"/>
            <a:ext cx="7371470" cy="23774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HfW precursive bold" panose="00000500000000000000" pitchFamily="2" charset="0"/>
              </a:rPr>
              <a:t>What do Christians wear</a:t>
            </a:r>
            <a:endParaRPr lang="en-GB" sz="2800" dirty="0">
              <a:latin typeface="HfW precursive bold" panose="000005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78966" y="3742005"/>
            <a:ext cx="7666892" cy="2166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latin typeface="HfW precursive bold" panose="00000500000000000000" pitchFamily="2" charset="0"/>
              </a:rPr>
              <a:t>           What symbols are</a:t>
            </a:r>
          </a:p>
          <a:p>
            <a:pPr algn="ctr"/>
            <a:r>
              <a:rPr lang="en-GB" sz="2400" dirty="0" smtClean="0">
                <a:latin typeface="HfW precursive bold" panose="00000500000000000000" pitchFamily="2" charset="0"/>
              </a:rPr>
              <a:t> </a:t>
            </a:r>
          </a:p>
          <a:p>
            <a:r>
              <a:rPr lang="en-GB" sz="2400" dirty="0" smtClean="0">
                <a:latin typeface="HfW precursive bold" panose="00000500000000000000" pitchFamily="2" charset="0"/>
              </a:rPr>
              <a:t>          Some symbols belong to religions</a:t>
            </a:r>
            <a:endParaRPr lang="en-GB" sz="2400" dirty="0">
              <a:latin typeface="HfW precursive bold" panose="000005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3385" y="211015"/>
            <a:ext cx="1209821" cy="8299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0505" y="211015"/>
            <a:ext cx="2236763" cy="8721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Christianity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2597" y="1545465"/>
            <a:ext cx="44662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sz="3600" dirty="0" smtClean="0">
                <a:latin typeface="HfW precursive bold" panose="00000500000000000000" pitchFamily="2" charset="0"/>
              </a:rPr>
              <a:t>What is a symbol?</a:t>
            </a:r>
            <a:endParaRPr lang="en-GB" sz="3600" dirty="0">
              <a:latin typeface="HfW precursive bold" panose="00000500000000000000" pitchFamily="2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751" y="2616591"/>
            <a:ext cx="2182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HfW precursive bold" panose="00000500000000000000" pitchFamily="2" charset="0"/>
              </a:rPr>
              <a:t>Symbol</a:t>
            </a:r>
            <a:endParaRPr lang="en-GB" sz="4400" dirty="0">
              <a:latin typeface="HfW precursive bold" panose="00000500000000000000" pitchFamily="2" charset="0"/>
            </a:endParaRPr>
          </a:p>
        </p:txBody>
      </p:sp>
      <p:pic>
        <p:nvPicPr>
          <p:cNvPr id="1026" name="Picture 2" descr="KS1 Signs and Symbols – Be Inspiratio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" y="1081826"/>
            <a:ext cx="1711862" cy="17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S1 Signs and Symbols – Be Inspira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6" y="955102"/>
            <a:ext cx="1838586" cy="18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eather symbols - TeachingCave.com - TeachingCave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32" y="528482"/>
            <a:ext cx="1422155" cy="14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ths Vocabulary Posters | Primary Resource | Twink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6" y="3904870"/>
            <a:ext cx="3741176" cy="18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39" y="3634290"/>
            <a:ext cx="2048161" cy="262926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78631" y="52848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87133" y="55400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42956" y="1462826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5965" y="152974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7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397" y="2827606"/>
            <a:ext cx="205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HfW precursive bold" panose="00000500000000000000" pitchFamily="2" charset="0"/>
              </a:rPr>
              <a:t>Symbol</a:t>
            </a:r>
            <a:endParaRPr lang="en-GB" sz="4000" dirty="0">
              <a:latin typeface="HfW precursive bold" panose="00000500000000000000" pitchFamily="2" charset="0"/>
            </a:endParaRPr>
          </a:p>
        </p:txBody>
      </p:sp>
      <p:pic>
        <p:nvPicPr>
          <p:cNvPr id="2052" name="Picture 4" descr="Christian Symbols « RE:qu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29" y="1070734"/>
            <a:ext cx="1870171" cy="175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Does the Cross Represent in the Christian Faith? | Oak Ridge Bapti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57" y="961292"/>
            <a:ext cx="2312979" cy="15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sh Symbol - ReligionFac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9" y="4334289"/>
            <a:ext cx="3238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ristian Symbols for Chrsmon Patterns | Christian symbols, Bible art  journaling, Communion bann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57" y="3535492"/>
            <a:ext cx="1925510" cy="22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4868" y="765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54745"/>
            <a:ext cx="3137096" cy="10128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Christianity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05811" y="582844"/>
            <a:ext cx="7451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precursive bold" panose="00000500000000000000" pitchFamily="2" charset="0"/>
              </a:rPr>
              <a:t>Important symbols for Christians….</a:t>
            </a:r>
            <a:endParaRPr lang="en-GB" sz="3200" dirty="0">
              <a:latin typeface="HfW precursive bold" panose="000005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2" y="2378601"/>
            <a:ext cx="2629267" cy="318179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72" y="1943906"/>
            <a:ext cx="3975358" cy="2025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135" y="5719186"/>
            <a:ext cx="412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fW precursive bold" panose="00000500000000000000" pitchFamily="2" charset="0"/>
              </a:rPr>
              <a:t>The cross stands for Jesus’ death</a:t>
            </a:r>
          </a:p>
          <a:p>
            <a:r>
              <a:rPr lang="en-GB" dirty="0" smtClean="0">
                <a:latin typeface="HfW precursive bold" panose="00000500000000000000" pitchFamily="2" charset="0"/>
              </a:rPr>
              <a:t>Because he died on the cross.</a:t>
            </a:r>
            <a:endParaRPr lang="en-GB" dirty="0">
              <a:latin typeface="HfW precursive bold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1828" y="4123119"/>
            <a:ext cx="8417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 bold" panose="00000500000000000000" pitchFamily="2" charset="0"/>
              </a:rPr>
              <a:t>The fish was a secret sign used by people who weren’t allowed</a:t>
            </a:r>
          </a:p>
          <a:p>
            <a:r>
              <a:rPr lang="en-GB" dirty="0" smtClean="0">
                <a:latin typeface="HfW precursive bold" panose="00000500000000000000" pitchFamily="2" charset="0"/>
              </a:rPr>
              <a:t>To be Christians. This symbol secretly showed that a person </a:t>
            </a:r>
          </a:p>
          <a:p>
            <a:r>
              <a:rPr lang="en-GB" dirty="0" smtClean="0">
                <a:latin typeface="HfW precursive bold" panose="00000500000000000000" pitchFamily="2" charset="0"/>
              </a:rPr>
              <a:t>Believed in and followed Jesus.</a:t>
            </a:r>
            <a:endParaRPr lang="en-GB" dirty="0">
              <a:latin typeface="HfW pre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2213" y="585541"/>
            <a:ext cx="6537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HfW precursive bold" panose="00000500000000000000" pitchFamily="2" charset="0"/>
              </a:rPr>
              <a:t>Important symbols for Christians….</a:t>
            </a:r>
          </a:p>
        </p:txBody>
      </p:sp>
      <p:sp>
        <p:nvSpPr>
          <p:cNvPr id="3" name="Oval 2"/>
          <p:cNvSpPr/>
          <p:nvPr/>
        </p:nvSpPr>
        <p:spPr>
          <a:xfrm>
            <a:off x="633046" y="450166"/>
            <a:ext cx="2025748" cy="9003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Christianity</a:t>
            </a:r>
            <a:endParaRPr lang="en-GB" dirty="0"/>
          </a:p>
        </p:txBody>
      </p:sp>
      <p:pic>
        <p:nvPicPr>
          <p:cNvPr id="3074" name="Picture 2" descr="Christian Symbols « RE: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" y="1907103"/>
            <a:ext cx="2975002" cy="27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871" y="5166148"/>
            <a:ext cx="49279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fW precursive bold" panose="00000500000000000000" pitchFamily="2" charset="0"/>
              </a:rPr>
              <a:t>The candle flame is another symbol</a:t>
            </a:r>
          </a:p>
          <a:p>
            <a:r>
              <a:rPr lang="en-GB" dirty="0" smtClean="0">
                <a:latin typeface="HfW precursive bold" panose="00000500000000000000" pitchFamily="2" charset="0"/>
              </a:rPr>
              <a:t> as Jesus is known as the light of</a:t>
            </a:r>
          </a:p>
          <a:p>
            <a:r>
              <a:rPr lang="en-GB" dirty="0" smtClean="0">
                <a:latin typeface="HfW precursive bold" panose="00000500000000000000" pitchFamily="2" charset="0"/>
              </a:rPr>
              <a:t> the world to Christians and is also</a:t>
            </a:r>
          </a:p>
          <a:p>
            <a:r>
              <a:rPr lang="en-GB" dirty="0" smtClean="0">
                <a:latin typeface="HfW precursive bold" panose="00000500000000000000" pitchFamily="2" charset="0"/>
              </a:rPr>
              <a:t>seen as a symbol of hope in sad times. </a:t>
            </a:r>
          </a:p>
          <a:p>
            <a:endParaRPr lang="en-GB" dirty="0"/>
          </a:p>
        </p:txBody>
      </p:sp>
      <p:pic>
        <p:nvPicPr>
          <p:cNvPr id="7" name="Picture 4" descr="Christian Symbols « RE:qu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70" y="1999202"/>
            <a:ext cx="2801744" cy="26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40061" y="4842982"/>
            <a:ext cx="55129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HfW precursive bold" panose="00000500000000000000" pitchFamily="2" charset="0"/>
              </a:rPr>
              <a:t>The </a:t>
            </a:r>
            <a:r>
              <a:rPr lang="en-GB" b="1" dirty="0">
                <a:solidFill>
                  <a:srgbClr val="222222"/>
                </a:solidFill>
                <a:latin typeface="HfW precursive bold" panose="00000500000000000000" pitchFamily="2" charset="0"/>
              </a:rPr>
              <a:t>dove</a:t>
            </a:r>
            <a:r>
              <a:rPr lang="en-GB" dirty="0">
                <a:solidFill>
                  <a:srgbClr val="222222"/>
                </a:solidFill>
                <a:latin typeface="HfW precursive bold" panose="00000500000000000000" pitchFamily="2" charset="0"/>
              </a:rPr>
              <a:t> </a:t>
            </a:r>
            <a:r>
              <a:rPr lang="en-GB" altLang="en-US" dirty="0">
                <a:latin typeface="HfW precursive bold" panose="00000500000000000000" pitchFamily="2" charset="0"/>
              </a:rPr>
              <a:t>represents the presence of God in </a:t>
            </a:r>
            <a:endParaRPr lang="en-GB" altLang="en-US" dirty="0" smtClean="0">
              <a:latin typeface="HfW precursive bold" panose="00000500000000000000" pitchFamily="2" charset="0"/>
            </a:endParaRPr>
          </a:p>
          <a:p>
            <a:r>
              <a:rPr lang="en-GB" altLang="en-US" dirty="0" smtClean="0">
                <a:latin typeface="HfW precursive bold" panose="00000500000000000000" pitchFamily="2" charset="0"/>
              </a:rPr>
              <a:t>the </a:t>
            </a:r>
            <a:r>
              <a:rPr lang="en-GB" altLang="en-US" dirty="0">
                <a:latin typeface="HfW precursive bold" panose="00000500000000000000" pitchFamily="2" charset="0"/>
              </a:rPr>
              <a:t>form of the Holy </a:t>
            </a:r>
            <a:r>
              <a:rPr lang="en-GB" altLang="en-US" dirty="0" smtClean="0">
                <a:latin typeface="HfW precursive bold" panose="00000500000000000000" pitchFamily="2" charset="0"/>
              </a:rPr>
              <a:t>Spirit.</a:t>
            </a:r>
            <a:endParaRPr lang="en-GB" dirty="0" smtClean="0">
              <a:solidFill>
                <a:srgbClr val="222222"/>
              </a:solidFill>
              <a:latin typeface="HfW precursive bold" panose="00000500000000000000" pitchFamily="2" charset="0"/>
            </a:endParaRPr>
          </a:p>
          <a:p>
            <a:endParaRPr lang="en-GB" dirty="0" smtClean="0">
              <a:solidFill>
                <a:srgbClr val="222222"/>
              </a:solidFill>
              <a:latin typeface="HfW precursive bold" panose="00000500000000000000" pitchFamily="2" charset="0"/>
            </a:endParaRPr>
          </a:p>
          <a:p>
            <a:r>
              <a:rPr lang="en-GB" dirty="0" smtClean="0">
                <a:solidFill>
                  <a:srgbClr val="222222"/>
                </a:solidFill>
                <a:latin typeface="HfW precursive bold" panose="00000500000000000000" pitchFamily="2" charset="0"/>
              </a:rPr>
              <a:t>The dove is also a sign of </a:t>
            </a:r>
            <a:r>
              <a:rPr lang="en-GB" dirty="0">
                <a:solidFill>
                  <a:srgbClr val="222222"/>
                </a:solidFill>
                <a:latin typeface="HfW precursive bold" panose="00000500000000000000" pitchFamily="2" charset="0"/>
              </a:rPr>
              <a:t>peace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8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048BE926C6C40A17A7BC43D16A6BE" ma:contentTypeVersion="4" ma:contentTypeDescription="Create a new document." ma:contentTypeScope="" ma:versionID="f15cfe34ffa8acb729aa6836b9639d25">
  <xsd:schema xmlns:xsd="http://www.w3.org/2001/XMLSchema" xmlns:xs="http://www.w3.org/2001/XMLSchema" xmlns:p="http://schemas.microsoft.com/office/2006/metadata/properties" xmlns:ns2="43496b89-ae39-4b95-9b0a-7e1db9142451" xmlns:ns3="f0dd7157-303a-450d-bc13-d1186934a551" targetNamespace="http://schemas.microsoft.com/office/2006/metadata/properties" ma:root="true" ma:fieldsID="c895b268f2ebe244bcc0ed2341ff74a4" ns2:_="" ns3:_="">
    <xsd:import namespace="43496b89-ae39-4b95-9b0a-7e1db9142451"/>
    <xsd:import namespace="f0dd7157-303a-450d-bc13-d1186934a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6b89-ae39-4b95-9b0a-7e1db9142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d7157-303a-450d-bc13-d1186934a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C0A067-E624-4836-A9B2-F51F60EB952C}"/>
</file>

<file path=customXml/itemProps2.xml><?xml version="1.0" encoding="utf-8"?>
<ds:datastoreItem xmlns:ds="http://schemas.openxmlformats.org/officeDocument/2006/customXml" ds:itemID="{A85DF9E3-635F-4D07-9DAB-94E4560EB5BB}"/>
</file>

<file path=customXml/itemProps3.xml><?xml version="1.0" encoding="utf-8"?>
<ds:datastoreItem xmlns:ds="http://schemas.openxmlformats.org/officeDocument/2006/customXml" ds:itemID="{C51277F7-A540-489F-9BC5-B27800B5B137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196</Words>
  <Application>Microsoft Office PowerPoint</Application>
  <PresentationFormat>Widescreen</PresentationFormat>
  <Paragraphs>46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HfW cursive bold</vt:lpstr>
      <vt:lpstr>HfW precursive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Watts</dc:creator>
  <cp:lastModifiedBy>Nicola Watts</cp:lastModifiedBy>
  <cp:revision>26</cp:revision>
  <dcterms:created xsi:type="dcterms:W3CDTF">2020-09-17T11:20:17Z</dcterms:created>
  <dcterms:modified xsi:type="dcterms:W3CDTF">2020-09-18T09:32:15Z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0x01010023D048BE926C6C40A17A7BC43D16A6BE</vt:lpwstr>
  </property>
</Properties>
</file>