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0" r:id="rId1"/>
  </p:sldMasterIdLst>
  <p:notesMasterIdLst>
    <p:notesMasterId r:id="rId18"/>
  </p:notesMasterIdLst>
  <p:sldIdLst>
    <p:sldId id="256" r:id="rId2"/>
    <p:sldId id="289" r:id="rId3"/>
    <p:sldId id="257" r:id="rId4"/>
    <p:sldId id="305" r:id="rId5"/>
    <p:sldId id="258" r:id="rId6"/>
    <p:sldId id="306" r:id="rId7"/>
    <p:sldId id="310" r:id="rId8"/>
    <p:sldId id="311" r:id="rId9"/>
    <p:sldId id="312" r:id="rId10"/>
    <p:sldId id="313" r:id="rId11"/>
    <p:sldId id="290" r:id="rId12"/>
    <p:sldId id="304" r:id="rId13"/>
    <p:sldId id="315" r:id="rId14"/>
    <p:sldId id="293" r:id="rId15"/>
    <p:sldId id="294" r:id="rId16"/>
    <p:sldId id="295" r:id="rId17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4" roundtripDataSignature="AMtx7mgr8yVMKyjme5+0hjCUK0rWgXJhZ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176" autoAdjust="0"/>
    <p:restoredTop sz="85278" autoAdjust="0"/>
  </p:normalViewPr>
  <p:slideViewPr>
    <p:cSldViewPr snapToGrid="0">
      <p:cViewPr varScale="1">
        <p:scale>
          <a:sx n="61" d="100"/>
          <a:sy n="61" d="100"/>
        </p:scale>
        <p:origin x="1296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customschemas.google.com/relationships/presentationmetadata" Target="meta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4879125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RMx3bcTlxqY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6" name="Google Shape;9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5210563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9" name="Google Shape;10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dirty="0"/>
              <a:t>This is an opportunity</a:t>
            </a:r>
            <a:r>
              <a:rPr lang="en-GB" baseline="0" dirty="0"/>
              <a:t> for a form of debate where students are able to decide which they think is best and why.</a:t>
            </a:r>
          </a:p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baseline="0" dirty="0"/>
              <a:t>It is perhaps best to draw the conclusion that it depends on circumstance – cutlery used at home is best to be metal for durability but disposable cutlery should be wood based if thrown away or plastic if it disposed of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026423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9" name="Google Shape;10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dirty="0"/>
              <a:t>Make the point that sometimes people</a:t>
            </a:r>
            <a:r>
              <a:rPr lang="en-GB" baseline="0" dirty="0"/>
              <a:t> have to drive and they don’t have a choice (i.e. if they need to pick people up or live in the countryside) but that it uses less fuel per person to take the train or a bus.</a:t>
            </a:r>
          </a:p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baseline="0" dirty="0"/>
              <a:t>Also, using electricity from wind power or solar energy would be ok because it does not use up raw materials to do that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942392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9" name="Google Shape;10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514636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4" name="Google Shape;10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1980107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GB" sz="1100" b="0" i="0" u="sng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  <a:hlinkClick r:id="rId3"/>
              </a:rPr>
              <a:t>https://www.youtube.com/watch?v=RMx3bcTlxqY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585404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9" name="Google Shape;10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211904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9" name="Google Shape;10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090503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9" name="Google Shape;10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108170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9" name="Google Shape;10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175367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9" name="Google Shape;10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843949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2"/>
          <p:cNvSpPr txBox="1"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 cmpd="sng">
            <a:solidFill>
              <a:srgbClr val="4040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75" tIns="182875" rIns="182875" bIns="182875" anchor="ctr" anchorCtr="0"/>
          <a:lstStyle>
            <a:lvl1pPr marR="0"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800"/>
              <a:buFont typeface="Cabin"/>
              <a:buNone/>
              <a:defRPr sz="2800" b="0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5" name="Google Shape;25;p12"/>
          <p:cNvSpPr txBox="1"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26" name="Google Shape;26;p12"/>
          <p:cNvSpPr txBox="1">
            <a:spLocks noGrp="1"/>
          </p:cNvSpPr>
          <p:nvPr>
            <p:ph type="dt" idx="10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27" name="Google Shape;27;p12"/>
          <p:cNvSpPr txBox="1">
            <a:spLocks noGrp="1"/>
          </p:cNvSpPr>
          <p:nvPr>
            <p:ph type="ftr" idx="11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28" name="Google Shape;28;p12"/>
          <p:cNvSpPr>
            <a:spLocks noGrp="1"/>
          </p:cNvSpPr>
          <p:nvPr>
            <p:ph type="sldNum" idx="12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69411"/>
            </a:srgbClr>
          </a:solidFill>
          <a:ln>
            <a:noFill/>
          </a:ln>
        </p:spPr>
        <p:txBody>
          <a:bodyPr spcFirstLastPara="1" wrap="square" lIns="18275" tIns="45700" rIns="1827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2"/>
          <p:cNvSpPr txBox="1">
            <a:spLocks noGrp="1"/>
          </p:cNvSpPr>
          <p:nvPr>
            <p:ph type="title"/>
          </p:nvPr>
        </p:nvSpPr>
        <p:spPr>
          <a:xfrm rot="5400000">
            <a:off x="6810676" y="2779696"/>
            <a:ext cx="4983480" cy="1298608"/>
          </a:xfrm>
          <a:prstGeom prst="rect">
            <a:avLst/>
          </a:prstGeom>
          <a:solidFill>
            <a:srgbClr val="FFFFFF"/>
          </a:solidFill>
          <a:ln w="31750" cap="sq" cmpd="sng">
            <a:solidFill>
              <a:srgbClr val="4040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75" tIns="182875" rIns="182875" bIns="182875" anchor="ctr" anchorCtr="0"/>
          <a:lstStyle>
            <a:lvl1pPr marR="0"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800"/>
              <a:buFont typeface="Cabin"/>
              <a:buNone/>
              <a:defRPr sz="2800" b="0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0" name="Google Shape;90;p22"/>
          <p:cNvSpPr txBox="1">
            <a:spLocks noGrp="1"/>
          </p:cNvSpPr>
          <p:nvPr>
            <p:ph type="body" idx="1"/>
          </p:nvPr>
        </p:nvSpPr>
        <p:spPr>
          <a:xfrm rot="5400000">
            <a:off x="2838640" y="329755"/>
            <a:ext cx="4983480" cy="6198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91" name="Google Shape;91;p22"/>
          <p:cNvSpPr txBox="1">
            <a:spLocks noGrp="1"/>
          </p:cNvSpPr>
          <p:nvPr>
            <p:ph type="dt" idx="10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92" name="Google Shape;92;p22"/>
          <p:cNvSpPr txBox="1">
            <a:spLocks noGrp="1"/>
          </p:cNvSpPr>
          <p:nvPr>
            <p:ph type="ftr" idx="11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93" name="Google Shape;93;p22"/>
          <p:cNvSpPr>
            <a:spLocks noGrp="1"/>
          </p:cNvSpPr>
          <p:nvPr>
            <p:ph type="sldNum" idx="12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69411"/>
            </a:srgbClr>
          </a:solidFill>
          <a:ln>
            <a:noFill/>
          </a:ln>
        </p:spPr>
        <p:txBody>
          <a:bodyPr spcFirstLastPara="1" wrap="square" lIns="18275" tIns="45700" rIns="1827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3"/>
          <p:cNvSpPr txBox="1">
            <a:spLocks noGrp="1"/>
          </p:cNvSpPr>
          <p:nvPr>
            <p:ph type="ctrTitle"/>
          </p:nvPr>
        </p:nvSpPr>
        <p:spPr>
          <a:xfrm>
            <a:off x="1600200" y="2386744"/>
            <a:ext cx="8991600" cy="164592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40404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74300" tIns="182875" rIns="274300" bIns="182875" anchor="ctr" anchorCtr="1"/>
          <a:lstStyle>
            <a:lvl1pPr marR="0"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800"/>
              <a:buFont typeface="Cabin"/>
              <a:buNone/>
              <a:defRPr sz="3800" b="0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1" name="Google Shape;31;p13"/>
          <p:cNvSpPr txBox="1"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EFE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R="0"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EFE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R="0"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EFEFE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R="0"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FEFEFE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R="0"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FEFEFE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R="0" lvl="5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R="0" lvl="6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R="0" lvl="7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R="0" lvl="8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32" name="Google Shape;32;p13"/>
          <p:cNvSpPr txBox="1">
            <a:spLocks noGrp="1"/>
          </p:cNvSpPr>
          <p:nvPr>
            <p:ph type="dt" idx="10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33" name="Google Shape;33;p13"/>
          <p:cNvSpPr txBox="1">
            <a:spLocks noGrp="1"/>
          </p:cNvSpPr>
          <p:nvPr>
            <p:ph type="ftr" idx="11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34" name="Google Shape;34;p13"/>
          <p:cNvSpPr>
            <a:spLocks noGrp="1"/>
          </p:cNvSpPr>
          <p:nvPr>
            <p:ph type="sldNum" idx="12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69411"/>
            </a:srgbClr>
          </a:solidFill>
          <a:ln>
            <a:noFill/>
          </a:ln>
        </p:spPr>
        <p:txBody>
          <a:bodyPr spcFirstLastPara="1" wrap="square" lIns="18275" tIns="45700" rIns="1827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14"/>
          <p:cNvSpPr txBox="1">
            <a:spLocks noGrp="1"/>
          </p:cNvSpPr>
          <p:nvPr>
            <p:ph type="title"/>
          </p:nvPr>
        </p:nvSpPr>
        <p:spPr>
          <a:xfrm>
            <a:off x="1600200" y="2386744"/>
            <a:ext cx="8991600" cy="164592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40404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74300" tIns="182875" rIns="274300" bIns="182875" anchor="ctr" anchorCtr="1"/>
          <a:lstStyle>
            <a:lvl1pPr marR="0"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800"/>
              <a:buFont typeface="Cabin"/>
              <a:buNone/>
              <a:defRPr sz="3800" b="0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7" name="Google Shape;37;p14"/>
          <p:cNvSpPr txBox="1"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1"/>
          <a:lstStyle>
            <a:lvl1pPr marL="457200" marR="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38" name="Google Shape;38;p14"/>
          <p:cNvSpPr txBox="1">
            <a:spLocks noGrp="1"/>
          </p:cNvSpPr>
          <p:nvPr>
            <p:ph type="dt" idx="10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39" name="Google Shape;39;p14"/>
          <p:cNvSpPr txBox="1">
            <a:spLocks noGrp="1"/>
          </p:cNvSpPr>
          <p:nvPr>
            <p:ph type="ftr" idx="11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40" name="Google Shape;40;p14"/>
          <p:cNvSpPr>
            <a:spLocks noGrp="1"/>
          </p:cNvSpPr>
          <p:nvPr>
            <p:ph type="sldNum" idx="12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69411"/>
            </a:srgbClr>
          </a:solidFill>
          <a:ln>
            <a:noFill/>
          </a:ln>
        </p:spPr>
        <p:txBody>
          <a:bodyPr spcFirstLastPara="1" wrap="square" lIns="18275" tIns="45700" rIns="1827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5"/>
          <p:cNvSpPr txBox="1"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 cmpd="sng">
            <a:solidFill>
              <a:srgbClr val="4040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75" tIns="182875" rIns="182875" bIns="182875" anchor="ctr" anchorCtr="0"/>
          <a:lstStyle>
            <a:lvl1pPr marR="0"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800"/>
              <a:buFont typeface="Cabin"/>
              <a:buNone/>
              <a:defRPr sz="2800" b="0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3" name="Google Shape;43;p15"/>
          <p:cNvSpPr txBox="1">
            <a:spLocks noGrp="1"/>
          </p:cNvSpPr>
          <p:nvPr>
            <p:ph type="body" idx="1"/>
          </p:nvPr>
        </p:nvSpPr>
        <p:spPr>
          <a:xfrm>
            <a:off x="1581912" y="2638044"/>
            <a:ext cx="4271771" cy="3101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44" name="Google Shape;44;p15"/>
          <p:cNvSpPr txBox="1">
            <a:spLocks noGrp="1"/>
          </p:cNvSpPr>
          <p:nvPr>
            <p:ph type="body" idx="2"/>
          </p:nvPr>
        </p:nvSpPr>
        <p:spPr>
          <a:xfrm>
            <a:off x="6338315" y="2638044"/>
            <a:ext cx="4270247" cy="3101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45" name="Google Shape;45;p15"/>
          <p:cNvSpPr txBox="1">
            <a:spLocks noGrp="1"/>
          </p:cNvSpPr>
          <p:nvPr>
            <p:ph type="dt" idx="10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46" name="Google Shape;46;p15"/>
          <p:cNvSpPr txBox="1">
            <a:spLocks noGrp="1"/>
          </p:cNvSpPr>
          <p:nvPr>
            <p:ph type="ftr" idx="11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47" name="Google Shape;47;p15"/>
          <p:cNvSpPr>
            <a:spLocks noGrp="1"/>
          </p:cNvSpPr>
          <p:nvPr>
            <p:ph type="sldNum" idx="12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69411"/>
            </a:srgbClr>
          </a:solidFill>
          <a:ln>
            <a:noFill/>
          </a:ln>
        </p:spPr>
        <p:txBody>
          <a:bodyPr spcFirstLastPara="1" wrap="square" lIns="18275" tIns="45700" rIns="1827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6"/>
          <p:cNvSpPr txBox="1"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1"/>
          <a:lstStyle>
            <a:lvl1pPr marL="457200" marR="0" lvl="0" indent="-2286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C55A1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900"/>
              <a:buFont typeface="Arial"/>
              <a:buNone/>
              <a:defRPr sz="1900" b="1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50" name="Google Shape;50;p16"/>
          <p:cNvSpPr txBox="1">
            <a:spLocks noGrp="1"/>
          </p:cNvSpPr>
          <p:nvPr>
            <p:ph type="body" idx="2"/>
          </p:nvPr>
        </p:nvSpPr>
        <p:spPr>
          <a:xfrm>
            <a:off x="1583436" y="3143250"/>
            <a:ext cx="4270248" cy="2596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51" name="Google Shape;51;p16"/>
          <p:cNvSpPr txBox="1">
            <a:spLocks noGrp="1"/>
          </p:cNvSpPr>
          <p:nvPr>
            <p:ph type="body" idx="3"/>
          </p:nvPr>
        </p:nvSpPr>
        <p:spPr>
          <a:xfrm>
            <a:off x="6338316" y="3143250"/>
            <a:ext cx="4253484" cy="2596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52" name="Google Shape;52;p16"/>
          <p:cNvSpPr txBox="1">
            <a:spLocks noGrp="1"/>
          </p:cNvSpPr>
          <p:nvPr>
            <p:ph type="body" idx="4"/>
          </p:nvPr>
        </p:nvSpPr>
        <p:spPr>
          <a:xfrm>
            <a:off x="6338316" y="2313433"/>
            <a:ext cx="4270248" cy="704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1"/>
          <a:lstStyle>
            <a:lvl1pPr marL="457200" marR="0" lvl="0" indent="-2286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C55A1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900"/>
              <a:buFont typeface="Arial"/>
              <a:buNone/>
              <a:defRPr sz="1900" b="1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53" name="Google Shape;53;p16"/>
          <p:cNvSpPr txBox="1">
            <a:spLocks noGrp="1"/>
          </p:cNvSpPr>
          <p:nvPr>
            <p:ph type="dt" idx="10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54" name="Google Shape;54;p16"/>
          <p:cNvSpPr txBox="1">
            <a:spLocks noGrp="1"/>
          </p:cNvSpPr>
          <p:nvPr>
            <p:ph type="ftr" idx="11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55" name="Google Shape;55;p16"/>
          <p:cNvSpPr>
            <a:spLocks noGrp="1"/>
          </p:cNvSpPr>
          <p:nvPr>
            <p:ph type="sldNum" idx="12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69411"/>
            </a:srgbClr>
          </a:solidFill>
          <a:ln>
            <a:noFill/>
          </a:ln>
        </p:spPr>
        <p:txBody>
          <a:bodyPr spcFirstLastPara="1" wrap="square" lIns="18275" tIns="45700" rIns="1827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6" name="Google Shape;56;p16"/>
          <p:cNvSpPr txBox="1"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 cmpd="sng">
            <a:solidFill>
              <a:srgbClr val="4040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75" tIns="182875" rIns="182875" bIns="182875" anchor="ctr" anchorCtr="0"/>
          <a:lstStyle>
            <a:lvl1pPr marR="0"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800"/>
              <a:buFont typeface="Cabin"/>
              <a:buNone/>
              <a:defRPr sz="2800" b="0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7"/>
          <p:cNvSpPr txBox="1"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 cmpd="sng">
            <a:solidFill>
              <a:srgbClr val="4040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75" tIns="182875" rIns="182875" bIns="182875" anchor="ctr" anchorCtr="0"/>
          <a:lstStyle>
            <a:lvl1pPr marR="0"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800"/>
              <a:buFont typeface="Cabin"/>
              <a:buNone/>
              <a:defRPr sz="2800" b="0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9" name="Google Shape;59;p17"/>
          <p:cNvSpPr txBox="1">
            <a:spLocks noGrp="1"/>
          </p:cNvSpPr>
          <p:nvPr>
            <p:ph type="dt" idx="10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60" name="Google Shape;60;p17"/>
          <p:cNvSpPr txBox="1">
            <a:spLocks noGrp="1"/>
          </p:cNvSpPr>
          <p:nvPr>
            <p:ph type="ftr" idx="11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61" name="Google Shape;61;p17"/>
          <p:cNvSpPr>
            <a:spLocks noGrp="1"/>
          </p:cNvSpPr>
          <p:nvPr>
            <p:ph type="sldNum" idx="12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69411"/>
            </a:srgbClr>
          </a:solidFill>
          <a:ln>
            <a:noFill/>
          </a:ln>
        </p:spPr>
        <p:txBody>
          <a:bodyPr spcFirstLastPara="1" wrap="square" lIns="18275" tIns="45700" rIns="1827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9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Google Shape;68;p19"/>
          <p:cNvSpPr txBox="1">
            <a:spLocks noGrp="1"/>
          </p:cNvSpPr>
          <p:nvPr>
            <p:ph type="title"/>
          </p:nvPr>
        </p:nvSpPr>
        <p:spPr>
          <a:xfrm>
            <a:off x="804672" y="2243828"/>
            <a:ext cx="4486656" cy="1141497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40404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75" tIns="182875" rIns="182875" bIns="182875" anchor="ctr" anchorCtr="1"/>
          <a:lstStyle>
            <a:lvl1pPr marR="0"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200"/>
              <a:buFont typeface="Cabin"/>
              <a:buNone/>
              <a:defRPr sz="2200" b="0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9" name="Google Shape;69;p19"/>
          <p:cNvSpPr txBox="1">
            <a:spLocks noGrp="1"/>
          </p:cNvSpPr>
          <p:nvPr>
            <p:ph type="body" idx="1"/>
          </p:nvPr>
        </p:nvSpPr>
        <p:spPr>
          <a:xfrm>
            <a:off x="6736080" y="804672"/>
            <a:ext cx="4815840" cy="5248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492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70" name="Google Shape;70;p19"/>
          <p:cNvSpPr txBox="1">
            <a:spLocks noGrp="1"/>
          </p:cNvSpPr>
          <p:nvPr>
            <p:ph type="body" idx="2"/>
          </p:nvPr>
        </p:nvSpPr>
        <p:spPr>
          <a:xfrm>
            <a:off x="1115568" y="3549918"/>
            <a:ext cx="3794760" cy="21940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1"/>
          <a:lstStyle>
            <a:lvl1pPr marL="457200" marR="0" lvl="0" indent="-2286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71" name="Google Shape;71;p19"/>
          <p:cNvSpPr txBox="1">
            <a:spLocks noGrp="1"/>
          </p:cNvSpPr>
          <p:nvPr>
            <p:ph type="dt" idx="10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72" name="Google Shape;72;p19"/>
          <p:cNvSpPr txBox="1">
            <a:spLocks noGrp="1"/>
          </p:cNvSpPr>
          <p:nvPr>
            <p:ph type="ftr" idx="11"/>
          </p:nvPr>
        </p:nvSpPr>
        <p:spPr>
          <a:xfrm>
            <a:off x="804672" y="6236208"/>
            <a:ext cx="5124797" cy="320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73" name="Google Shape;73;p19"/>
          <p:cNvSpPr>
            <a:spLocks noGrp="1"/>
          </p:cNvSpPr>
          <p:nvPr>
            <p:ph type="sldNum" idx="12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69411"/>
            </a:srgbClr>
          </a:solidFill>
          <a:ln>
            <a:noFill/>
          </a:ln>
        </p:spPr>
        <p:txBody>
          <a:bodyPr spcFirstLastPara="1" wrap="square" lIns="18275" tIns="45700" rIns="1827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0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" name="Google Shape;76;p20"/>
          <p:cNvSpPr txBox="1">
            <a:spLocks noGrp="1"/>
          </p:cNvSpPr>
          <p:nvPr>
            <p:ph type="title"/>
          </p:nvPr>
        </p:nvSpPr>
        <p:spPr>
          <a:xfrm>
            <a:off x="808523" y="2243828"/>
            <a:ext cx="4494998" cy="113464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40404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75" tIns="182875" rIns="182875" bIns="182875" anchor="ctr" anchorCtr="1"/>
          <a:lstStyle>
            <a:lvl1pPr marR="0"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200"/>
              <a:buFont typeface="Cabin"/>
              <a:buNone/>
              <a:defRPr sz="2200" b="0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7" name="Google Shape;77;p20"/>
          <p:cNvSpPr>
            <a:spLocks noGrp="1"/>
          </p:cNvSpPr>
          <p:nvPr>
            <p:ph type="pic" idx="2"/>
          </p:nvPr>
        </p:nvSpPr>
        <p:spPr>
          <a:xfrm>
            <a:off x="6095999" y="0"/>
            <a:ext cx="6102097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FEFEFE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R="0" lvl="1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R="0" lvl="2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R="0" lvl="3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R="0" lvl="4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R="0" lvl="5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R="0" lvl="6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R="0" lvl="7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R="0" lvl="8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78" name="Google Shape;78;p20"/>
          <p:cNvSpPr txBox="1">
            <a:spLocks noGrp="1"/>
          </p:cNvSpPr>
          <p:nvPr>
            <p:ph type="body" idx="1"/>
          </p:nvPr>
        </p:nvSpPr>
        <p:spPr>
          <a:xfrm>
            <a:off x="1115568" y="3549918"/>
            <a:ext cx="3794760" cy="2194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1"/>
          <a:lstStyle>
            <a:lvl1pPr marL="457200" marR="0" lvl="0" indent="-2286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79" name="Google Shape;79;p20"/>
          <p:cNvSpPr txBox="1">
            <a:spLocks noGrp="1"/>
          </p:cNvSpPr>
          <p:nvPr>
            <p:ph type="dt" idx="10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80" name="Google Shape;80;p20"/>
          <p:cNvSpPr txBox="1">
            <a:spLocks noGrp="1"/>
          </p:cNvSpPr>
          <p:nvPr>
            <p:ph type="ftr" idx="11"/>
          </p:nvPr>
        </p:nvSpPr>
        <p:spPr>
          <a:xfrm>
            <a:off x="804672" y="6236208"/>
            <a:ext cx="5124797" cy="320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81" name="Google Shape;81;p20"/>
          <p:cNvSpPr>
            <a:spLocks noGrp="1"/>
          </p:cNvSpPr>
          <p:nvPr>
            <p:ph type="sldNum" idx="12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69411"/>
            </a:srgbClr>
          </a:solidFill>
          <a:ln>
            <a:noFill/>
          </a:ln>
        </p:spPr>
        <p:txBody>
          <a:bodyPr spcFirstLastPara="1" wrap="square" lIns="18275" tIns="45700" rIns="1827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1"/>
          <p:cNvSpPr txBox="1"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 cmpd="sng">
            <a:solidFill>
              <a:srgbClr val="4040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75" tIns="182875" rIns="182875" bIns="182875" anchor="ctr" anchorCtr="0"/>
          <a:lstStyle>
            <a:lvl1pPr marR="0"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800"/>
              <a:buFont typeface="Cabin"/>
              <a:buNone/>
              <a:defRPr sz="2800" b="0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4" name="Google Shape;84;p21"/>
          <p:cNvSpPr txBox="1">
            <a:spLocks noGrp="1"/>
          </p:cNvSpPr>
          <p:nvPr>
            <p:ph type="body" idx="1"/>
          </p:nvPr>
        </p:nvSpPr>
        <p:spPr>
          <a:xfrm rot="5400000">
            <a:off x="4545009" y="324171"/>
            <a:ext cx="3101983" cy="7729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85" name="Google Shape;85;p21"/>
          <p:cNvSpPr txBox="1">
            <a:spLocks noGrp="1"/>
          </p:cNvSpPr>
          <p:nvPr>
            <p:ph type="dt" idx="10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86" name="Google Shape;86;p21"/>
          <p:cNvSpPr txBox="1">
            <a:spLocks noGrp="1"/>
          </p:cNvSpPr>
          <p:nvPr>
            <p:ph type="ftr" idx="11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87" name="Google Shape;87;p21"/>
          <p:cNvSpPr>
            <a:spLocks noGrp="1"/>
          </p:cNvSpPr>
          <p:nvPr>
            <p:ph type="sldNum" idx="12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69411"/>
            </a:srgbClr>
          </a:solidFill>
          <a:ln>
            <a:noFill/>
          </a:ln>
        </p:spPr>
        <p:txBody>
          <a:bodyPr spcFirstLastPara="1" wrap="square" lIns="18275" tIns="45700" rIns="1827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1"/>
          <p:cNvSpPr txBox="1"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 cmpd="sng">
            <a:solidFill>
              <a:srgbClr val="4040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75" tIns="182875" rIns="182875" bIns="182875" anchor="ctr" anchorCtr="0"/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800"/>
              <a:buFont typeface="Cabin"/>
              <a:buNone/>
              <a:defRPr sz="2800" b="0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" name="Google Shape;19;p11"/>
          <p:cNvSpPr txBox="1"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20" name="Google Shape;20;p11"/>
          <p:cNvSpPr txBox="1">
            <a:spLocks noGrp="1"/>
          </p:cNvSpPr>
          <p:nvPr>
            <p:ph type="dt" idx="10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21" name="Google Shape;21;p11"/>
          <p:cNvSpPr txBox="1">
            <a:spLocks noGrp="1"/>
          </p:cNvSpPr>
          <p:nvPr>
            <p:ph type="ftr" idx="11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22" name="Google Shape;22;p11"/>
          <p:cNvSpPr>
            <a:spLocks noGrp="1"/>
          </p:cNvSpPr>
          <p:nvPr>
            <p:ph type="sldNum" idx="12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69411"/>
            </a:srgbClr>
          </a:solidFill>
          <a:ln>
            <a:noFill/>
          </a:ln>
        </p:spPr>
        <p:txBody>
          <a:bodyPr spcFirstLastPara="1" wrap="square" lIns="18275" tIns="45700" rIns="18275" bIns="457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8" r:id="rId7"/>
    <p:sldLayoutId id="2147483659" r:id="rId8"/>
    <p:sldLayoutId id="2147483660" r:id="rId9"/>
    <p:sldLayoutId id="2147483661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7.jp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0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hyperlink" Target="https://www.youtube.com/watch?v=RMx3bcTlxqY" TargetMode="External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jpe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png"/><Relationship Id="rId5" Type="http://schemas.openxmlformats.org/officeDocument/2006/relationships/image" Target="../media/image11.jpe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r="67016"/>
          <a:stretch/>
        </p:blipFill>
        <p:spPr>
          <a:xfrm>
            <a:off x="0" y="0"/>
            <a:ext cx="12284766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19140" r="1022"/>
          <a:stretch/>
        </p:blipFill>
        <p:spPr>
          <a:xfrm>
            <a:off x="79511" y="0"/>
            <a:ext cx="10813774" cy="6858000"/>
          </a:xfrm>
          <a:prstGeom prst="rect">
            <a:avLst/>
          </a:prstGeom>
        </p:spPr>
      </p:pic>
      <p:sp>
        <p:nvSpPr>
          <p:cNvPr id="99" name="Google Shape;99;p1"/>
          <p:cNvSpPr/>
          <p:nvPr/>
        </p:nvSpPr>
        <p:spPr>
          <a:xfrm>
            <a:off x="0" y="372754"/>
            <a:ext cx="5824330" cy="782918"/>
          </a:xfrm>
          <a:prstGeom prst="rect">
            <a:avLst/>
          </a:prstGeom>
          <a:solidFill>
            <a:schemeClr val="lt1"/>
          </a:solidFill>
          <a:ln>
            <a:solidFill>
              <a:schemeClr val="tx1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dirty="0">
                <a:solidFill>
                  <a:schemeClr val="dk1"/>
                </a:solidFill>
                <a:latin typeface="Cabin"/>
                <a:sym typeface="Cabin"/>
              </a:rPr>
              <a:t>Raw and Synthetic Materials</a:t>
            </a:r>
            <a:endParaRPr sz="14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p1"/>
          <p:cNvSpPr/>
          <p:nvPr/>
        </p:nvSpPr>
        <p:spPr>
          <a:xfrm>
            <a:off x="0" y="1295543"/>
            <a:ext cx="2305878" cy="617923"/>
          </a:xfrm>
          <a:prstGeom prst="rect">
            <a:avLst/>
          </a:prstGeom>
          <a:solidFill>
            <a:schemeClr val="lt1"/>
          </a:solidFill>
          <a:ln>
            <a:solidFill>
              <a:schemeClr val="tx1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YEAR </a:t>
            </a:r>
            <a:r>
              <a:rPr lang="en-US" sz="2400" b="1" dirty="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THREE</a:t>
            </a:r>
            <a:endParaRPr sz="14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1"/>
          <p:cNvSpPr/>
          <p:nvPr/>
        </p:nvSpPr>
        <p:spPr>
          <a:xfrm>
            <a:off x="0" y="2053580"/>
            <a:ext cx="1591733" cy="554153"/>
          </a:xfrm>
          <a:prstGeom prst="rect">
            <a:avLst/>
          </a:prstGeom>
          <a:solidFill>
            <a:schemeClr val="lt1"/>
          </a:solidFill>
          <a:ln>
            <a:solidFill>
              <a:schemeClr val="tx1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dirty="0">
                <a:solidFill>
                  <a:schemeClr val="dk1"/>
                </a:solidFill>
                <a:latin typeface="Cabin"/>
                <a:sym typeface="Cabin"/>
              </a:rPr>
              <a:t>AUTUMN</a:t>
            </a:r>
            <a:r>
              <a:rPr lang="en-US" sz="2000" b="1" i="0" u="none" strike="noStrike" cap="none" dirty="0">
                <a:solidFill>
                  <a:schemeClr val="dk1"/>
                </a:solidFill>
                <a:latin typeface="Cabin"/>
                <a:ea typeface="Arial"/>
                <a:cs typeface="Arial"/>
                <a:sym typeface="Cabin"/>
              </a:rPr>
              <a:t> 2</a:t>
            </a:r>
            <a:endParaRPr sz="14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473199" y="3530599"/>
            <a:ext cx="22497143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419DF26-E31D-4A89-B27C-D6C9D69889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6288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81"/>
    </mc:Choice>
    <mc:Fallback>
      <p:transition spd="slow" advTm="34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50036" t="81008"/>
          <a:stretch/>
        </p:blipFill>
        <p:spPr>
          <a:xfrm>
            <a:off x="194872" y="374754"/>
            <a:ext cx="11356523" cy="5636301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1FB48A0-0DC3-4F7E-834F-C0A130C166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54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334"/>
    </mc:Choice>
    <mc:Fallback>
      <p:transition spd="slow" advTm="83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"/>
            <a:ext cx="12165946" cy="5741233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D9D8B38-BEF9-4EDD-AF54-4D386124E3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4968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689"/>
    </mc:Choice>
    <mc:Fallback>
      <p:transition spd="slow" advTm="116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b="47967"/>
          <a:stretch/>
        </p:blipFill>
        <p:spPr>
          <a:xfrm>
            <a:off x="329783" y="0"/>
            <a:ext cx="10777928" cy="5777549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2D1F1F5-F546-49EC-BFBC-B611EDC230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7325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017"/>
    </mc:Choice>
    <mc:Fallback>
      <p:transition spd="slow" advTm="250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124262" y="119921"/>
            <a:ext cx="9533744" cy="5546362"/>
            <a:chOff x="539646" y="194871"/>
            <a:chExt cx="10777928" cy="612993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5"/>
            <a:srcRect t="51813"/>
            <a:stretch/>
          </p:blipFill>
          <p:spPr>
            <a:xfrm>
              <a:off x="539646" y="974360"/>
              <a:ext cx="10777928" cy="5350448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5"/>
            <a:srcRect b="92980"/>
            <a:stretch/>
          </p:blipFill>
          <p:spPr>
            <a:xfrm>
              <a:off x="539646" y="194871"/>
              <a:ext cx="10777928" cy="779489"/>
            </a:xfrm>
            <a:prstGeom prst="rect">
              <a:avLst/>
            </a:prstGeom>
          </p:spPr>
        </p:pic>
      </p:grpSp>
      <p:sp>
        <p:nvSpPr>
          <p:cNvPr id="5" name="TextBox 4"/>
          <p:cNvSpPr txBox="1"/>
          <p:nvPr/>
        </p:nvSpPr>
        <p:spPr>
          <a:xfrm>
            <a:off x="1004340" y="6079176"/>
            <a:ext cx="89306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chemeClr val="accent6"/>
                </a:solidFill>
              </a:rPr>
              <a:t>Who is more sustainable? Explain your answer.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651BE5C-1311-463E-BE7E-FE09078230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3814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993"/>
    </mc:Choice>
    <mc:Fallback>
      <p:transition spd="slow" advTm="109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6925" y="-23813"/>
            <a:ext cx="8058150" cy="6905625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A14B2A0-B6FD-4B55-85C9-E5C2F40490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8149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112"/>
    </mc:Choice>
    <mc:Fallback>
      <p:transition spd="slow" advTm="391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b="51164"/>
          <a:stretch/>
        </p:blipFill>
        <p:spPr>
          <a:xfrm>
            <a:off x="0" y="0"/>
            <a:ext cx="12100846" cy="18592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91"/>
          <a:stretch/>
        </p:blipFill>
        <p:spPr>
          <a:xfrm>
            <a:off x="3261360" y="2087159"/>
            <a:ext cx="7223760" cy="477084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37160" y="2316480"/>
            <a:ext cx="294022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chemeClr val="accent6"/>
                </a:solidFill>
              </a:rPr>
              <a:t>Wooden spoon</a:t>
            </a:r>
          </a:p>
          <a:p>
            <a:r>
              <a:rPr lang="en-GB" sz="3200" dirty="0">
                <a:solidFill>
                  <a:schemeClr val="accent6"/>
                </a:solidFill>
              </a:rPr>
              <a:t>Metal spoon</a:t>
            </a:r>
          </a:p>
          <a:p>
            <a:r>
              <a:rPr lang="en-GB" sz="3200" dirty="0">
                <a:solidFill>
                  <a:schemeClr val="accent6"/>
                </a:solidFill>
              </a:rPr>
              <a:t>Plastic spoon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1DB09FC-A5AE-49BF-B59A-9984489E74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7594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329"/>
    </mc:Choice>
    <mc:Fallback>
      <p:transition spd="slow" advTm="323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464" y="1437634"/>
            <a:ext cx="5302380" cy="52374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99476" y="1437634"/>
            <a:ext cx="5237486" cy="52374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/>
          <a:srcRect t="58923" b="3451"/>
          <a:stretch/>
        </p:blipFill>
        <p:spPr>
          <a:xfrm>
            <a:off x="216464" y="187519"/>
            <a:ext cx="8983448" cy="1063486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FDC8A43-242E-48F9-B01A-0F886F13D4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731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317"/>
    </mc:Choice>
    <mc:Fallback>
      <p:transition spd="slow" advTm="463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b="43427"/>
          <a:stretch/>
        </p:blipFill>
        <p:spPr>
          <a:xfrm>
            <a:off x="244303" y="0"/>
            <a:ext cx="11947697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DDAF8C5-D973-4823-B74A-B31C9E52EA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8834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79"/>
    </mc:Choice>
    <mc:Fallback>
      <p:transition spd="slow" advTm="150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"/>
          <p:cNvSpPr txBox="1">
            <a:spLocks noGrp="1"/>
          </p:cNvSpPr>
          <p:nvPr>
            <p:ph type="title"/>
          </p:nvPr>
        </p:nvSpPr>
        <p:spPr>
          <a:xfrm>
            <a:off x="2231136" y="964691"/>
            <a:ext cx="7729728" cy="4097165"/>
          </a:xfrm>
          <a:prstGeom prst="rect">
            <a:avLst/>
          </a:prstGeom>
          <a:solidFill>
            <a:srgbClr val="FFFFFF"/>
          </a:solidFill>
          <a:ln w="31750" cap="sq" cmpd="sng">
            <a:solidFill>
              <a:srgbClr val="4040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75" tIns="182875" rIns="182875" bIns="182875" anchor="ctr" anchorCtr="0">
            <a:noAutofit/>
          </a:bodyPr>
          <a:lstStyle/>
          <a:p>
            <a:pPr lvl="0">
              <a:buSzPts val="4000"/>
            </a:pPr>
            <a:r>
              <a:rPr lang="en-US" sz="4000" b="1" i="0" u="none" strike="noStrike" cap="none" dirty="0">
                <a:solidFill>
                  <a:srgbClr val="262626"/>
                </a:solidFill>
                <a:latin typeface="Gill Sans"/>
                <a:ea typeface="Gill Sans"/>
                <a:cs typeface="Gill Sans"/>
                <a:sym typeface="Gill Sans"/>
              </a:rPr>
              <a:t>LESSON </a:t>
            </a:r>
            <a:r>
              <a:rPr lang="en-US" sz="4000" b="1" dirty="0">
                <a:latin typeface="Gill Sans"/>
                <a:ea typeface="Gill Sans"/>
                <a:cs typeface="Gill Sans"/>
                <a:sym typeface="Gill Sans"/>
              </a:rPr>
              <a:t>SIX</a:t>
            </a:r>
            <a:br>
              <a:rPr lang="en-US" sz="4000" b="1" i="0" u="none" strike="noStrike" cap="none" dirty="0">
                <a:solidFill>
                  <a:srgbClr val="262626"/>
                </a:solidFill>
                <a:latin typeface="Gill Sans"/>
                <a:ea typeface="Gill Sans"/>
                <a:cs typeface="Gill Sans"/>
                <a:sym typeface="Gill Sans"/>
              </a:rPr>
            </a:br>
            <a:br>
              <a:rPr lang="en-US" sz="2800" b="0" i="0" u="none" strike="noStrike" cap="none" dirty="0">
                <a:solidFill>
                  <a:srgbClr val="262626"/>
                </a:solidFill>
                <a:latin typeface="Gill Sans"/>
                <a:ea typeface="Gill Sans"/>
                <a:cs typeface="Gill Sans"/>
                <a:sym typeface="Gill Sans"/>
              </a:rPr>
            </a:br>
            <a:r>
              <a:rPr lang="en-GB" i="1" dirty="0">
                <a:latin typeface="Gill Sans"/>
                <a:ea typeface="Gill Sans"/>
                <a:cs typeface="Gill Sans"/>
                <a:sym typeface="Gill Sans"/>
              </a:rPr>
              <a:t>What does it mean to live sustainably?</a:t>
            </a:r>
            <a:endParaRPr i="1" dirty="0"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D523AA5-A2C5-4BE5-8279-25E4CD0BFC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"/>
    </mc:Choice>
    <mc:Fallback>
      <p:transition spd="slow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705" y="1658214"/>
            <a:ext cx="10790124" cy="5087359"/>
          </a:xfrm>
          <a:prstGeom prst="rect">
            <a:avLst/>
          </a:prstGeom>
        </p:spPr>
      </p:pic>
      <p:pic>
        <p:nvPicPr>
          <p:cNvPr id="5" name="Picture 4">
            <a:hlinkClick r:id="rId6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1057504" cy="1326045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4E01362-FDDB-4337-951D-24F3B40226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2010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005"/>
    </mc:Choice>
    <mc:Fallback>
      <p:transition spd="slow" advTm="180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102" y="118060"/>
            <a:ext cx="11855218" cy="323816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54833" y="1094282"/>
            <a:ext cx="5336498" cy="178382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254833" y="2878111"/>
            <a:ext cx="1663908" cy="47811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6" name="Straight Connector 5"/>
          <p:cNvCxnSpPr/>
          <p:nvPr/>
        </p:nvCxnSpPr>
        <p:spPr>
          <a:xfrm>
            <a:off x="3552669" y="3356228"/>
            <a:ext cx="170887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6523220" y="1514007"/>
            <a:ext cx="4929265" cy="1591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6523220" y="1986196"/>
            <a:ext cx="1721370" cy="79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6523220" y="2849060"/>
            <a:ext cx="4929265" cy="1591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6523220" y="3305330"/>
            <a:ext cx="1721370" cy="79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0426" y="3582192"/>
            <a:ext cx="4616970" cy="3087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48E8CD1-A541-4F7E-8E12-33748574FD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647"/>
    </mc:Choice>
    <mc:Fallback>
      <p:transition spd="slow" advTm="236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t="1693" r="49963" b="56119"/>
          <a:stretch/>
        </p:blipFill>
        <p:spPr>
          <a:xfrm>
            <a:off x="2981181" y="0"/>
            <a:ext cx="6229637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1B999C1-97F0-4B1B-9361-E541698F08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2087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856"/>
    </mc:Choice>
    <mc:Fallback>
      <p:transition spd="slow" advTm="238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t="44557" r="49963" b="11229"/>
          <a:stretch/>
        </p:blipFill>
        <p:spPr>
          <a:xfrm>
            <a:off x="26953" y="806725"/>
            <a:ext cx="5245066" cy="6051275"/>
          </a:xfrm>
          <a:prstGeom prst="rect">
            <a:avLst/>
          </a:prstGeom>
        </p:spPr>
      </p:pic>
      <p:pic>
        <p:nvPicPr>
          <p:cNvPr id="3" name="Graphic 15" descr="Open Book">
            <a:extLst>
              <a:ext uri="{FF2B5EF4-FFF2-40B4-BE49-F238E27FC236}">
                <a16:creationId xmlns:a16="http://schemas.microsoft.com/office/drawing/2014/main" id="{F7FF7BFC-262E-734F-BF88-039837BDE2E1}"/>
              </a:ext>
            </a:extLst>
          </p:cNvPr>
          <p:cNvPicPr/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54760" y="-28965"/>
            <a:ext cx="834957" cy="8356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EDFEC2B-BFBF-174F-AB99-E725D8E32946}"/>
              </a:ext>
            </a:extLst>
          </p:cNvPr>
          <p:cNvSpPr txBox="1"/>
          <p:nvPr/>
        </p:nvSpPr>
        <p:spPr>
          <a:xfrm>
            <a:off x="989717" y="127270"/>
            <a:ext cx="92969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entury Gothic" panose="020B0502020202020204" pitchFamily="34" charset="0"/>
              </a:rPr>
              <a:t>Continue reading about living sustainably</a:t>
            </a:r>
          </a:p>
        </p:txBody>
      </p:sp>
      <p:pic>
        <p:nvPicPr>
          <p:cNvPr id="1026" name="Picture 2" descr="Fossil Fuels Mini Unit - Riverside Sci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9826" y="806725"/>
            <a:ext cx="6753804" cy="2251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Connector 8"/>
          <p:cNvCxnSpPr/>
          <p:nvPr/>
        </p:nvCxnSpPr>
        <p:spPr>
          <a:xfrm flipV="1">
            <a:off x="154760" y="2278505"/>
            <a:ext cx="2198696" cy="149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26953" y="4287187"/>
            <a:ext cx="5245066" cy="238343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2907563" y="3819994"/>
            <a:ext cx="899939" cy="46719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AA0726E-BF49-4263-B7C4-834BC53C30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7685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844"/>
    </mc:Choice>
    <mc:Fallback>
      <p:transition spd="slow" advTm="318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50036" t="1693" b="54768"/>
          <a:stretch/>
        </p:blipFill>
        <p:spPr>
          <a:xfrm>
            <a:off x="-1" y="0"/>
            <a:ext cx="6027659" cy="6858000"/>
          </a:xfrm>
          <a:prstGeom prst="rect">
            <a:avLst/>
          </a:prstGeom>
        </p:spPr>
      </p:pic>
      <p:pic>
        <p:nvPicPr>
          <p:cNvPr id="2050" name="Picture 2" descr="Fossil Fuels Mini Unit - Riverside Sc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6533" y="449705"/>
            <a:ext cx="571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7DB058E-BD23-4CFB-99F1-A42A64F477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3566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550"/>
    </mc:Choice>
    <mc:Fallback>
      <p:transition spd="slow" advTm="115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50036" t="47932" b="18992"/>
          <a:stretch/>
        </p:blipFill>
        <p:spPr>
          <a:xfrm>
            <a:off x="0" y="1158135"/>
            <a:ext cx="6580682" cy="5687956"/>
          </a:xfrm>
          <a:prstGeom prst="rect">
            <a:avLst/>
          </a:prstGeom>
        </p:spPr>
      </p:pic>
      <p:pic>
        <p:nvPicPr>
          <p:cNvPr id="3" name="Graphic 15" descr="Open Book">
            <a:extLst>
              <a:ext uri="{FF2B5EF4-FFF2-40B4-BE49-F238E27FC236}">
                <a16:creationId xmlns:a16="http://schemas.microsoft.com/office/drawing/2014/main" id="{47933E19-406F-AA44-BE29-58E36A35B025}"/>
              </a:ext>
            </a:extLst>
          </p:cNvPr>
          <p:cNvPicPr/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53191" y="299377"/>
            <a:ext cx="834957" cy="8356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C99DC9E-82A8-9045-AA61-181C4FB06C3C}"/>
              </a:ext>
            </a:extLst>
          </p:cNvPr>
          <p:cNvSpPr txBox="1"/>
          <p:nvPr/>
        </p:nvSpPr>
        <p:spPr>
          <a:xfrm>
            <a:off x="1188148" y="467146"/>
            <a:ext cx="92969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entury Gothic" panose="020B0502020202020204" pitchFamily="34" charset="0"/>
              </a:rPr>
              <a:t>Continue reading about living sustainably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27460" y="1158134"/>
            <a:ext cx="5351771" cy="4718009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V="1">
            <a:off x="3043003" y="3687580"/>
            <a:ext cx="2653259" cy="149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353191" y="4227226"/>
            <a:ext cx="5777786" cy="174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53191" y="4679429"/>
            <a:ext cx="474346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389744" y="5114145"/>
            <a:ext cx="4347148" cy="3285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B168CBD-0E71-417B-B3FD-FAECB5E04E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227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758"/>
    </mc:Choice>
    <mc:Fallback>
      <p:transition spd="slow" advTm="737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Parcel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1515</TotalTime>
  <Words>195</Words>
  <Application>Microsoft Office PowerPoint</Application>
  <PresentationFormat>Widescreen</PresentationFormat>
  <Paragraphs>15</Paragraphs>
  <Slides>16</Slides>
  <Notes>11</Notes>
  <HiddenSlides>0</HiddenSlides>
  <MMClips>16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Cabin</vt:lpstr>
      <vt:lpstr>Century Gothic</vt:lpstr>
      <vt:lpstr>Gill Sans</vt:lpstr>
      <vt:lpstr>Parcel</vt:lpstr>
      <vt:lpstr>PowerPoint Presentation</vt:lpstr>
      <vt:lpstr>PowerPoint Presentation</vt:lpstr>
      <vt:lpstr>LESSON SIX  What does it mean to live sustainably?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James Foreman</dc:creator>
  <cp:lastModifiedBy>Victoria Ellis</cp:lastModifiedBy>
  <cp:revision>46</cp:revision>
  <dcterms:modified xsi:type="dcterms:W3CDTF">2020-12-09T12:40:39Z</dcterms:modified>
</cp:coreProperties>
</file>