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256" r:id="rId2"/>
    <p:sldId id="258" r:id="rId3"/>
    <p:sldId id="431" r:id="rId4"/>
    <p:sldId id="432" r:id="rId5"/>
    <p:sldId id="434" r:id="rId6"/>
    <p:sldId id="435" r:id="rId7"/>
    <p:sldId id="436" r:id="rId8"/>
    <p:sldId id="437" r:id="rId9"/>
    <p:sldId id="453" r:id="rId10"/>
    <p:sldId id="438" r:id="rId11"/>
    <p:sldId id="439" r:id="rId12"/>
    <p:sldId id="454" r:id="rId13"/>
    <p:sldId id="440" r:id="rId14"/>
    <p:sldId id="441" r:id="rId15"/>
    <p:sldId id="442" r:id="rId16"/>
    <p:sldId id="443" r:id="rId17"/>
    <p:sldId id="451" r:id="rId18"/>
    <p:sldId id="444" r:id="rId19"/>
    <p:sldId id="445" r:id="rId20"/>
    <p:sldId id="446" r:id="rId21"/>
    <p:sldId id="448" r:id="rId22"/>
    <p:sldId id="449" r:id="rId23"/>
    <p:sldId id="450" r:id="rId24"/>
    <p:sldId id="452" r:id="rId25"/>
    <p:sldId id="429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lly Meehan" initials="SM" lastIdx="2" clrIdx="0">
    <p:extLst>
      <p:ext uri="{19B8F6BF-5375-455C-9EA6-DF929625EA0E}">
        <p15:presenceInfo xmlns:p15="http://schemas.microsoft.com/office/powerpoint/2012/main" userId="49939650c274be3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EDA"/>
    <a:srgbClr val="FFFED8"/>
    <a:srgbClr val="FFEB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7C9968-57F0-43ED-9A3A-CA4F58F3A547}" v="4701" dt="2018-07-19T12:24:57.28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61" autoAdjust="0"/>
    <p:restoredTop sz="71964" autoAdjust="0"/>
  </p:normalViewPr>
  <p:slideViewPr>
    <p:cSldViewPr snapToGrid="0" snapToObjects="1">
      <p:cViewPr varScale="1">
        <p:scale>
          <a:sx n="48" d="100"/>
          <a:sy n="48" d="100"/>
        </p:scale>
        <p:origin x="1540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F73711-1194-42B9-9CDA-B1B0A2D93EE2}" type="datetimeFigureOut">
              <a:rPr lang="en-GB" smtClean="0"/>
              <a:pPr/>
              <a:t>01/10/2020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5B26F9-6C30-451D-94A7-041482C70B6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4835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B26F9-6C30-451D-94A7-041482C70B62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1869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10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Count the steps together using the number line.</a:t>
            </a:r>
          </a:p>
        </p:txBody>
      </p:sp>
    </p:spTree>
    <p:extLst>
      <p:ext uri="{BB962C8B-B14F-4D97-AF65-F5344CB8AC3E}">
        <p14:creationId xmlns:p14="http://schemas.microsoft.com/office/powerpoint/2010/main" val="12580412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11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69432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12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51223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13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</a:t>
            </a:r>
          </a:p>
          <a:p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7268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B26F9-6C30-451D-94A7-041482C70B62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72632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B26F9-6C30-451D-94A7-041482C70B62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81087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B26F9-6C30-451D-94A7-041482C70B62}" type="slidenum">
              <a:rPr lang="en-GB" smtClean="0"/>
              <a:pPr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42757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B26F9-6C30-451D-94A7-041482C70B62}" type="slidenum">
              <a:rPr lang="en-GB" smtClean="0"/>
              <a:pPr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31904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Note: for support with adding and subtracting negative numbers, you may wish to use a vertical or horizontal number line or a thermometer.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B26F9-6C30-451D-94A7-041482C70B62}" type="slidenum">
              <a:rPr lang="en-GB" smtClean="0"/>
              <a:pPr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356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Note: for support with adding and subtracting negative numbers, you may wish to use a vertical or horizontal number line or a thermometer.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B26F9-6C30-451D-94A7-041482C70B62}" type="slidenum">
              <a:rPr lang="en-GB" smtClean="0"/>
              <a:pPr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96447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To locate Vocabulary Shorts resource click on:</a:t>
            </a:r>
          </a:p>
          <a:p>
            <a:r>
              <a:rPr lang="en-GB" dirty="0"/>
              <a:t>Currency</a:t>
            </a:r>
          </a:p>
          <a:p>
            <a:r>
              <a:rPr lang="en-GB" dirty="0"/>
              <a:t>Whole School Materials</a:t>
            </a:r>
          </a:p>
          <a:p>
            <a:r>
              <a:rPr lang="en-GB" dirty="0"/>
              <a:t>English</a:t>
            </a:r>
          </a:p>
          <a:p>
            <a:r>
              <a:rPr lang="en-GB" dirty="0"/>
              <a:t>Writing</a:t>
            </a:r>
          </a:p>
          <a:p>
            <a:r>
              <a:rPr lang="en-GB" dirty="0" err="1"/>
              <a:t>PiXL</a:t>
            </a:r>
            <a:r>
              <a:rPr lang="en-GB" dirty="0"/>
              <a:t> Vocabulary</a:t>
            </a:r>
          </a:p>
          <a:p>
            <a:r>
              <a:rPr lang="en-GB" dirty="0"/>
              <a:t>Vocabulary Shorts PP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B26F9-6C30-451D-94A7-041482C70B62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54377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Note: for support with adding and subtracting negative numbers, you may wish to use a vertical or horizontal number line or a thermometer.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Guide pupils towards the fact that the difference between -89 and -57 will be the same as the difference between 89 and 57.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B26F9-6C30-451D-94A7-041482C70B62}" type="slidenum">
              <a:rPr lang="en-GB" smtClean="0"/>
              <a:pPr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75882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Note: for support with adding and subtracting negative numbers, you may wish to use a vertical or horizontal number line or a thermometer.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B26F9-6C30-451D-94A7-041482C70B62}" type="slidenum">
              <a:rPr lang="en-GB" smtClean="0"/>
              <a:pPr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18395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Note: for </a:t>
            </a:r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support with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adding and subtracting negative numbers, you may wish to use a vertical or horizontal number line or a thermometer.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B26F9-6C30-451D-94A7-041482C70B62}" type="slidenum">
              <a:rPr lang="en-GB" smtClean="0"/>
              <a:pPr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065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Note: for support on adding and subtracting negative numbers, you may wish to use a vertical or horizontal number line or a thermometer.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B26F9-6C30-451D-94A7-041482C70B62}" type="slidenum">
              <a:rPr lang="en-GB" smtClean="0"/>
              <a:pPr/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552078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B26F9-6C30-451D-94A7-041482C70B62}" type="slidenum">
              <a:rPr lang="en-GB" smtClean="0"/>
              <a:pPr/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241106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B26F9-6C30-451D-94A7-041482C70B62}" type="slidenum">
              <a:rPr lang="en-GB" smtClean="0"/>
              <a:pPr/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12904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3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</a:t>
            </a:r>
          </a:p>
          <a:p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504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4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</a:t>
            </a:r>
          </a:p>
          <a:p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1206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5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64436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6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</a:t>
            </a:r>
          </a:p>
          <a:p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9931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7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9140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8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4836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B26F9-6C30-451D-94A7-041482C70B62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8992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pPr/>
              <a:t>10/1/2020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667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pPr/>
              <a:t>10/1/2020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219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pPr/>
              <a:t>10/1/2020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791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GB" noProof="0" dirty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9B9ECEA-F938-423F-8CBC-97E2E9EAC6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5C28114-5556-477D-9ADA-6FE9D7D672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FCF0BEF-8123-4C00-A0D6-B29F0D255E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CCB4DA-DC2E-4529-B463-4A6200D05A1C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95976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pPr/>
              <a:t>10/1/2020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713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pPr/>
              <a:t>10/1/2020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895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pPr/>
              <a:t>10/1/2020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96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pPr/>
              <a:t>10/1/2020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946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pPr/>
              <a:t>10/1/2020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43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pPr/>
              <a:t>10/1/2020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763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pPr/>
              <a:t>10/1/2020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762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pPr/>
              <a:t>10/1/2020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144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EC995-22F9-6844-A10F-3113ED1F20BA}" type="datetimeFigureOut">
              <a:rPr lang="en-US" smtClean="0"/>
              <a:pPr/>
              <a:t>10/1/2020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7162B2-E0D1-FE47-A51E-D009C8D052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50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4.jpe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1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2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8.jpe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s://auth.pixl.org.uk/primary#!/Resources//Currency/Whole%20School%20Materials/English/Writing/PiXL%20Vocabulary%20(June%202018)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1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2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9.jpe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8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9.jpe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1527" y="1984222"/>
            <a:ext cx="9967652" cy="2471399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002060"/>
                </a:solidFill>
              </a:rPr>
              <a:t>M1i: </a:t>
            </a:r>
            <a:r>
              <a:rPr lang="en-GB" sz="4000" b="1" dirty="0">
                <a:solidFill>
                  <a:srgbClr val="002060"/>
                </a:solidFill>
              </a:rPr>
              <a:t>Can use negative numbers in context and calculate intervals across zero</a:t>
            </a:r>
            <a:endParaRPr lang="en-GB" sz="4000" dirty="0">
              <a:solidFill>
                <a:srgbClr val="002060"/>
              </a:solidFill>
            </a:endParaRPr>
          </a:p>
          <a:p>
            <a:endParaRPr lang="en-GB" sz="4000" dirty="0">
              <a:solidFill>
                <a:srgbClr val="002060"/>
              </a:solidFill>
            </a:endParaRPr>
          </a:p>
          <a:p>
            <a:r>
              <a:rPr lang="en-GB" sz="6000" dirty="0">
                <a:solidFill>
                  <a:srgbClr val="002060"/>
                </a:solidFill>
              </a:rPr>
              <a:t> </a:t>
            </a:r>
          </a:p>
          <a:p>
            <a:endParaRPr lang="en-GB" sz="4000" dirty="0">
              <a:solidFill>
                <a:schemeClr val="tx2"/>
              </a:solidFill>
            </a:endParaRPr>
          </a:p>
          <a:p>
            <a:endParaRPr lang="en-US" sz="4000" dirty="0">
              <a:solidFill>
                <a:schemeClr val="tx2"/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933700" y="4856698"/>
            <a:ext cx="6324600" cy="1262748"/>
          </a:xfrm>
          <a:prstGeom prst="rect">
            <a:avLst/>
          </a:prstGeom>
          <a:solidFill>
            <a:srgbClr val="FFFFFF"/>
          </a:solidFill>
          <a:ln w="38100" cmpd="dbl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/>
            <a:r>
              <a:rPr lang="en-GB" sz="1000" dirty="0"/>
              <a:t>This resource is strictly for the use of member schools for as long as they remain members of The </a:t>
            </a:r>
            <a:r>
              <a:rPr lang="en-GB" sz="1000" dirty="0" err="1"/>
              <a:t>PiXL</a:t>
            </a:r>
            <a:r>
              <a:rPr lang="en-GB" sz="1000" dirty="0"/>
              <a:t> Club. It may not be copied, sold nor transferred to a third party or used by the school after membership ceases. Until such time it may be freely used within the member school.</a:t>
            </a:r>
          </a:p>
          <a:p>
            <a:pPr algn="ctr" fontAlgn="base"/>
            <a:r>
              <a:rPr lang="en-GB" sz="1000" dirty="0"/>
              <a:t>All opinions and contributions are those of the authors. The contents of this resource are not connected with nor endorsed by any other company, organisation or institution.</a:t>
            </a:r>
          </a:p>
          <a:p>
            <a:pPr algn="ctr" fontAlgn="base"/>
            <a:r>
              <a:rPr lang="en-GB" sz="1000" dirty="0" err="1"/>
              <a:t>PiXL</a:t>
            </a:r>
            <a:r>
              <a:rPr lang="en-GB" sz="1000" dirty="0"/>
              <a:t> Club Ltd endeavour to trace and contact copyright owners. If there are any inadvertent omissions or errors in the acknowledgements or usage, this is unintended and </a:t>
            </a:r>
            <a:r>
              <a:rPr lang="en-GB" sz="1000" dirty="0" err="1"/>
              <a:t>PiXL</a:t>
            </a:r>
            <a:r>
              <a:rPr lang="en-GB" sz="1000" dirty="0"/>
              <a:t> will remedy these on written notification.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91263" y="4038696"/>
            <a:ext cx="34783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Commissioned by The </a:t>
            </a:r>
            <a:r>
              <a:rPr lang="en-US" sz="1600" dirty="0" err="1"/>
              <a:t>PiXL</a:t>
            </a:r>
            <a:r>
              <a:rPr lang="en-US" sz="1600" dirty="0"/>
              <a:t> Club Ltd.</a:t>
            </a:r>
          </a:p>
          <a:p>
            <a:pPr algn="ctr"/>
            <a:r>
              <a:rPr lang="en-US" sz="1600" dirty="0"/>
              <a:t>July 2018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04447" y="6239435"/>
            <a:ext cx="3783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© Copyright The </a:t>
            </a:r>
            <a:r>
              <a:rPr lang="en-GB" sz="1600" dirty="0" err="1"/>
              <a:t>PiXL</a:t>
            </a:r>
            <a:r>
              <a:rPr lang="en-GB" sz="1600" dirty="0"/>
              <a:t> Club Limited, 2018</a:t>
            </a:r>
            <a:r>
              <a:rPr lang="en-US" sz="1600" dirty="0">
                <a:effectLst/>
              </a:rPr>
              <a:t> </a:t>
            </a:r>
            <a:endParaRPr lang="en-US" sz="16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F38CD9E-900A-46CB-9AE4-4E909240DE8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43" y="368526"/>
            <a:ext cx="1284605" cy="14109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F0BDA75-71DF-7948-AFAC-7E4D18881C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7662" y="420961"/>
            <a:ext cx="1468702" cy="970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722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AutoShape 67">
            <a:extLst>
              <a:ext uri="{FF2B5EF4-FFF2-40B4-BE49-F238E27FC236}">
                <a16:creationId xmlns:a16="http://schemas.microsoft.com/office/drawing/2014/main" id="{0B69F26C-8420-421A-A10E-242186A866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932" y="2596698"/>
            <a:ext cx="6684212" cy="578882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GB" sz="2800" dirty="0">
                <a:latin typeface="+mn-lt"/>
              </a:rPr>
              <a:t>Find the missing number in the sequence: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65B6366-D74B-42AE-A377-A93C2F569F5F}"/>
              </a:ext>
            </a:extLst>
          </p:cNvPr>
          <p:cNvSpPr txBox="1"/>
          <p:nvPr/>
        </p:nvSpPr>
        <p:spPr>
          <a:xfrm>
            <a:off x="1853595" y="1659875"/>
            <a:ext cx="83600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rgbClr val="002060"/>
                </a:solidFill>
              </a:rPr>
              <a:t>Finding missing numbers in sequences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EB101FD-CA13-42E9-BAA5-7D86AD404AFA}"/>
              </a:ext>
            </a:extLst>
          </p:cNvPr>
          <p:cNvSpPr txBox="1">
            <a:spLocks/>
          </p:cNvSpPr>
          <p:nvPr/>
        </p:nvSpPr>
        <p:spPr>
          <a:xfrm>
            <a:off x="1671145" y="321198"/>
            <a:ext cx="8649559" cy="1086583"/>
          </a:xfrm>
          <a:prstGeom prst="rect">
            <a:avLst/>
          </a:prstGeom>
          <a:solidFill>
            <a:srgbClr val="FDFEDA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b="1" dirty="0">
                <a:solidFill>
                  <a:srgbClr val="002060"/>
                </a:solidFill>
                <a:latin typeface="+mn-lt"/>
              </a:rPr>
              <a:t>Can use negative numbers in context and calculate intervals across zero </a:t>
            </a:r>
            <a:r>
              <a:rPr lang="en-GB" sz="3200" dirty="0">
                <a:solidFill>
                  <a:schemeClr val="tx2"/>
                </a:solidFill>
                <a:latin typeface="+mn-lt"/>
              </a:rPr>
              <a:t> 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0FF1BAF-89FC-449A-AC22-27FC25B95C11}"/>
              </a:ext>
            </a:extLst>
          </p:cNvPr>
          <p:cNvGraphicFramePr>
            <a:graphicFrameLocks noGrp="1"/>
          </p:cNvGraphicFramePr>
          <p:nvPr/>
        </p:nvGraphicFramePr>
        <p:xfrm>
          <a:off x="7132272" y="2471709"/>
          <a:ext cx="4557865" cy="8364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11573">
                  <a:extLst>
                    <a:ext uri="{9D8B030D-6E8A-4147-A177-3AD203B41FA5}">
                      <a16:colId xmlns:a16="http://schemas.microsoft.com/office/drawing/2014/main" val="4090260330"/>
                    </a:ext>
                  </a:extLst>
                </a:gridCol>
                <a:gridCol w="911573">
                  <a:extLst>
                    <a:ext uri="{9D8B030D-6E8A-4147-A177-3AD203B41FA5}">
                      <a16:colId xmlns:a16="http://schemas.microsoft.com/office/drawing/2014/main" val="3526305906"/>
                    </a:ext>
                  </a:extLst>
                </a:gridCol>
                <a:gridCol w="911573">
                  <a:extLst>
                    <a:ext uri="{9D8B030D-6E8A-4147-A177-3AD203B41FA5}">
                      <a16:colId xmlns:a16="http://schemas.microsoft.com/office/drawing/2014/main" val="3718981918"/>
                    </a:ext>
                  </a:extLst>
                </a:gridCol>
                <a:gridCol w="911573">
                  <a:extLst>
                    <a:ext uri="{9D8B030D-6E8A-4147-A177-3AD203B41FA5}">
                      <a16:colId xmlns:a16="http://schemas.microsoft.com/office/drawing/2014/main" val="1014996791"/>
                    </a:ext>
                  </a:extLst>
                </a:gridCol>
                <a:gridCol w="911573">
                  <a:extLst>
                    <a:ext uri="{9D8B030D-6E8A-4147-A177-3AD203B41FA5}">
                      <a16:colId xmlns:a16="http://schemas.microsoft.com/office/drawing/2014/main" val="1851293187"/>
                    </a:ext>
                  </a:extLst>
                </a:gridCol>
              </a:tblGrid>
              <a:tr h="8364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3600" b="0" dirty="0">
                          <a:effectLst/>
                        </a:rPr>
                        <a:t>5</a:t>
                      </a:r>
                      <a:endParaRPr lang="en-GB" sz="20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3600" b="0">
                          <a:effectLst/>
                        </a:rPr>
                        <a:t>1</a:t>
                      </a:r>
                      <a:endParaRPr lang="en-GB" sz="2000" b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3600" b="0">
                          <a:effectLst/>
                        </a:rPr>
                        <a:t>?</a:t>
                      </a:r>
                      <a:endParaRPr lang="en-GB" sz="2000" b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3600" b="0">
                          <a:effectLst/>
                        </a:rPr>
                        <a:t>-7</a:t>
                      </a:r>
                      <a:endParaRPr lang="en-GB" sz="2000" b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3600" b="0" dirty="0">
                          <a:effectLst/>
                        </a:rPr>
                        <a:t>11</a:t>
                      </a:r>
                      <a:endParaRPr lang="en-GB" sz="20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4545514"/>
                  </a:ext>
                </a:extLst>
              </a:tr>
            </a:tbl>
          </a:graphicData>
        </a:graphic>
      </p:graphicFrame>
      <p:sp>
        <p:nvSpPr>
          <p:cNvPr id="14" name="AutoShape 67">
            <a:extLst>
              <a:ext uri="{FF2B5EF4-FFF2-40B4-BE49-F238E27FC236}">
                <a16:creationId xmlns:a16="http://schemas.microsoft.com/office/drawing/2014/main" id="{3D94114A-5EBC-47C5-A555-8523422F99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183" y="3458183"/>
            <a:ext cx="11559481" cy="1150953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GB" sz="2800" dirty="0">
                <a:latin typeface="+mn-lt"/>
              </a:rPr>
              <a:t>To answer this question, we first need to find the difference between </a:t>
            </a:r>
          </a:p>
          <a:p>
            <a:pPr algn="ctr">
              <a:buNone/>
            </a:pPr>
            <a:r>
              <a:rPr lang="en-GB" sz="2800" dirty="0">
                <a:latin typeface="+mn-lt"/>
              </a:rPr>
              <a:t>1 and -7. Let’s use a number line to help us….</a:t>
            </a:r>
            <a:endParaRPr lang="en-GB" dirty="0">
              <a:latin typeface="+mn-lt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E45454A-DEC6-4740-8865-88714AB7DFDF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70" b="20864"/>
          <a:stretch/>
        </p:blipFill>
        <p:spPr>
          <a:xfrm>
            <a:off x="285932" y="5035146"/>
            <a:ext cx="11485126" cy="736499"/>
          </a:xfrm>
          <a:prstGeom prst="rect">
            <a:avLst/>
          </a:prstGeom>
        </p:spPr>
      </p:pic>
      <p:sp>
        <p:nvSpPr>
          <p:cNvPr id="10" name="AutoShape 67">
            <a:extLst>
              <a:ext uri="{FF2B5EF4-FFF2-40B4-BE49-F238E27FC236}">
                <a16:creationId xmlns:a16="http://schemas.microsoft.com/office/drawing/2014/main" id="{B0F40DD2-755C-4728-AA88-3F7C0EAE64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931" y="5860608"/>
            <a:ext cx="11404205" cy="646986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GB" dirty="0">
                <a:latin typeface="+mn-lt"/>
              </a:rPr>
              <a:t>The difference between 1 and -7 is </a:t>
            </a:r>
            <a:r>
              <a:rPr lang="en-GB" b="1" dirty="0">
                <a:solidFill>
                  <a:srgbClr val="FF0000"/>
                </a:solidFill>
                <a:latin typeface="+mn-lt"/>
              </a:rPr>
              <a:t>8</a:t>
            </a:r>
            <a:r>
              <a:rPr lang="en-GB" dirty="0">
                <a:latin typeface="+mn-lt"/>
              </a:rPr>
              <a:t>.</a:t>
            </a:r>
            <a:r>
              <a:rPr lang="en-GB" b="1" dirty="0">
                <a:latin typeface="+mn-lt"/>
              </a:rPr>
              <a:t> </a:t>
            </a:r>
            <a:r>
              <a:rPr lang="en-GB" dirty="0">
                <a:latin typeface="+mn-lt"/>
              </a:rPr>
              <a:t>But we’re not finished yet… </a:t>
            </a:r>
          </a:p>
        </p:txBody>
      </p:sp>
      <p:sp>
        <p:nvSpPr>
          <p:cNvPr id="11" name="Arrow: Curved Down 10">
            <a:extLst>
              <a:ext uri="{FF2B5EF4-FFF2-40B4-BE49-F238E27FC236}">
                <a16:creationId xmlns:a16="http://schemas.microsoft.com/office/drawing/2014/main" id="{55EDDE1D-BFC7-49A7-8459-F1BD9A572E52}"/>
              </a:ext>
            </a:extLst>
          </p:cNvPr>
          <p:cNvSpPr/>
          <p:nvPr/>
        </p:nvSpPr>
        <p:spPr>
          <a:xfrm rot="10800000" flipV="1">
            <a:off x="10320704" y="4640526"/>
            <a:ext cx="923024" cy="50242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6" name="Arrow: Curved Down 15">
            <a:extLst>
              <a:ext uri="{FF2B5EF4-FFF2-40B4-BE49-F238E27FC236}">
                <a16:creationId xmlns:a16="http://schemas.microsoft.com/office/drawing/2014/main" id="{E107BCB8-419D-40B2-9EFB-ECDB7E28BB8C}"/>
              </a:ext>
            </a:extLst>
          </p:cNvPr>
          <p:cNvSpPr/>
          <p:nvPr/>
        </p:nvSpPr>
        <p:spPr>
          <a:xfrm rot="10800000" flipV="1">
            <a:off x="9331862" y="4640527"/>
            <a:ext cx="923024" cy="50242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8" name="Arrow: Curved Down 17">
            <a:extLst>
              <a:ext uri="{FF2B5EF4-FFF2-40B4-BE49-F238E27FC236}">
                <a16:creationId xmlns:a16="http://schemas.microsoft.com/office/drawing/2014/main" id="{93C28E6B-8AD2-4D82-8C6C-5D9F6E1675E2}"/>
              </a:ext>
            </a:extLst>
          </p:cNvPr>
          <p:cNvSpPr/>
          <p:nvPr/>
        </p:nvSpPr>
        <p:spPr>
          <a:xfrm rot="10800000" flipV="1">
            <a:off x="8375929" y="4640528"/>
            <a:ext cx="923024" cy="50242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9" name="Arrow: Curved Down 18">
            <a:extLst>
              <a:ext uri="{FF2B5EF4-FFF2-40B4-BE49-F238E27FC236}">
                <a16:creationId xmlns:a16="http://schemas.microsoft.com/office/drawing/2014/main" id="{428ED514-19F1-4310-87EC-7081E5BA86FA}"/>
              </a:ext>
            </a:extLst>
          </p:cNvPr>
          <p:cNvSpPr/>
          <p:nvPr/>
        </p:nvSpPr>
        <p:spPr>
          <a:xfrm rot="10800000" flipV="1">
            <a:off x="7403542" y="4640529"/>
            <a:ext cx="923024" cy="50242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0" name="Arrow: Curved Down 19">
            <a:extLst>
              <a:ext uri="{FF2B5EF4-FFF2-40B4-BE49-F238E27FC236}">
                <a16:creationId xmlns:a16="http://schemas.microsoft.com/office/drawing/2014/main" id="{E5CAAE84-CF4B-493C-B3EC-24B44E32A99E}"/>
              </a:ext>
            </a:extLst>
          </p:cNvPr>
          <p:cNvSpPr/>
          <p:nvPr/>
        </p:nvSpPr>
        <p:spPr>
          <a:xfrm rot="10800000" flipV="1">
            <a:off x="5483448" y="4657392"/>
            <a:ext cx="923024" cy="50242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1" name="Arrow: Curved Down 20">
            <a:extLst>
              <a:ext uri="{FF2B5EF4-FFF2-40B4-BE49-F238E27FC236}">
                <a16:creationId xmlns:a16="http://schemas.microsoft.com/office/drawing/2014/main" id="{8B68DFCA-E511-4BC2-9344-515590E3296C}"/>
              </a:ext>
            </a:extLst>
          </p:cNvPr>
          <p:cNvSpPr/>
          <p:nvPr/>
        </p:nvSpPr>
        <p:spPr>
          <a:xfrm rot="10800000" flipV="1">
            <a:off x="6439381" y="4679311"/>
            <a:ext cx="923024" cy="50242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2" name="Arrow: Curved Down 21">
            <a:extLst>
              <a:ext uri="{FF2B5EF4-FFF2-40B4-BE49-F238E27FC236}">
                <a16:creationId xmlns:a16="http://schemas.microsoft.com/office/drawing/2014/main" id="{7ED8F5A7-27F7-435C-B0F8-A055C39A4757}"/>
              </a:ext>
            </a:extLst>
          </p:cNvPr>
          <p:cNvSpPr/>
          <p:nvPr/>
        </p:nvSpPr>
        <p:spPr>
          <a:xfrm rot="10800000" flipV="1">
            <a:off x="4478151" y="4658478"/>
            <a:ext cx="923024" cy="50242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3" name="Arrow: Curved Down 22">
            <a:extLst>
              <a:ext uri="{FF2B5EF4-FFF2-40B4-BE49-F238E27FC236}">
                <a16:creationId xmlns:a16="http://schemas.microsoft.com/office/drawing/2014/main" id="{77A00191-A6ED-4ACB-82DB-2F31B1528B6D}"/>
              </a:ext>
            </a:extLst>
          </p:cNvPr>
          <p:cNvSpPr/>
          <p:nvPr/>
        </p:nvSpPr>
        <p:spPr>
          <a:xfrm rot="10800000" flipV="1">
            <a:off x="3530445" y="4658479"/>
            <a:ext cx="923024" cy="50242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24" name="Picture 6" descr="Image result for eyes cartoon">
            <a:extLst>
              <a:ext uri="{FF2B5EF4-FFF2-40B4-BE49-F238E27FC236}">
                <a16:creationId xmlns:a16="http://schemas.microsoft.com/office/drawing/2014/main" id="{D4CC0BBA-CBCE-43E8-AE3B-2B7D29A63C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63" y="1636718"/>
            <a:ext cx="1187450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878F54E-E6EF-724E-971E-F058EC296E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77662" y="420961"/>
            <a:ext cx="1468702" cy="970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710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AutoShape 67">
            <a:extLst>
              <a:ext uri="{FF2B5EF4-FFF2-40B4-BE49-F238E27FC236}">
                <a16:creationId xmlns:a16="http://schemas.microsoft.com/office/drawing/2014/main" id="{0B69F26C-8420-421A-A10E-242186A866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438" y="1749558"/>
            <a:ext cx="4573618" cy="2485787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GB" sz="2800" dirty="0">
                <a:latin typeface="+mn-lt"/>
              </a:rPr>
              <a:t>But we have gone from 1 to -7 in </a:t>
            </a:r>
            <a:r>
              <a:rPr lang="en-GB" sz="2800" b="1" dirty="0">
                <a:solidFill>
                  <a:srgbClr val="FF0000"/>
                </a:solidFill>
                <a:latin typeface="+mn-lt"/>
              </a:rPr>
              <a:t>two steps</a:t>
            </a:r>
            <a:r>
              <a:rPr lang="en-GB" sz="2800" dirty="0">
                <a:latin typeface="+mn-lt"/>
              </a:rPr>
              <a:t>. Therefore the step size must be </a:t>
            </a:r>
            <a:r>
              <a:rPr lang="en-GB" sz="2800" b="1" dirty="0">
                <a:solidFill>
                  <a:srgbClr val="FF0000"/>
                </a:solidFill>
                <a:latin typeface="+mn-lt"/>
              </a:rPr>
              <a:t>4</a:t>
            </a:r>
            <a:r>
              <a:rPr lang="en-GB" sz="2800" dirty="0">
                <a:latin typeface="+mn-lt"/>
              </a:rPr>
              <a:t>.  We also know the numbers are getting </a:t>
            </a:r>
            <a:r>
              <a:rPr lang="en-GB" sz="2800" b="1" dirty="0">
                <a:solidFill>
                  <a:srgbClr val="FF0000"/>
                </a:solidFill>
                <a:latin typeface="+mn-lt"/>
              </a:rPr>
              <a:t>smaller</a:t>
            </a:r>
            <a:r>
              <a:rPr lang="en-GB" sz="2800" dirty="0">
                <a:latin typeface="+mn-lt"/>
              </a:rPr>
              <a:t>.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EB101FD-CA13-42E9-BAA5-7D86AD404AFA}"/>
              </a:ext>
            </a:extLst>
          </p:cNvPr>
          <p:cNvSpPr txBox="1">
            <a:spLocks/>
          </p:cNvSpPr>
          <p:nvPr/>
        </p:nvSpPr>
        <p:spPr>
          <a:xfrm>
            <a:off x="1671145" y="321198"/>
            <a:ext cx="8649559" cy="1086583"/>
          </a:xfrm>
          <a:prstGeom prst="rect">
            <a:avLst/>
          </a:prstGeom>
          <a:solidFill>
            <a:srgbClr val="FDFEDA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b="1" dirty="0">
                <a:solidFill>
                  <a:srgbClr val="002060"/>
                </a:solidFill>
                <a:latin typeface="+mn-lt"/>
              </a:rPr>
              <a:t>Can use negative numbers in context and calculate intervals across zero </a:t>
            </a:r>
            <a:r>
              <a:rPr lang="en-GB" sz="3200" dirty="0">
                <a:solidFill>
                  <a:schemeClr val="tx2"/>
                </a:solidFill>
                <a:latin typeface="+mn-lt"/>
              </a:rPr>
              <a:t> 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0FF1BAF-89FC-449A-AC22-27FC25B95C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602204"/>
              </p:ext>
            </p:extLst>
          </p:nvPr>
        </p:nvGraphicFramePr>
        <p:xfrm>
          <a:off x="6080060" y="1997723"/>
          <a:ext cx="4557865" cy="8364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11573">
                  <a:extLst>
                    <a:ext uri="{9D8B030D-6E8A-4147-A177-3AD203B41FA5}">
                      <a16:colId xmlns:a16="http://schemas.microsoft.com/office/drawing/2014/main" val="4090260330"/>
                    </a:ext>
                  </a:extLst>
                </a:gridCol>
                <a:gridCol w="911573">
                  <a:extLst>
                    <a:ext uri="{9D8B030D-6E8A-4147-A177-3AD203B41FA5}">
                      <a16:colId xmlns:a16="http://schemas.microsoft.com/office/drawing/2014/main" val="3526305906"/>
                    </a:ext>
                  </a:extLst>
                </a:gridCol>
                <a:gridCol w="911573">
                  <a:extLst>
                    <a:ext uri="{9D8B030D-6E8A-4147-A177-3AD203B41FA5}">
                      <a16:colId xmlns:a16="http://schemas.microsoft.com/office/drawing/2014/main" val="3718981918"/>
                    </a:ext>
                  </a:extLst>
                </a:gridCol>
                <a:gridCol w="911573">
                  <a:extLst>
                    <a:ext uri="{9D8B030D-6E8A-4147-A177-3AD203B41FA5}">
                      <a16:colId xmlns:a16="http://schemas.microsoft.com/office/drawing/2014/main" val="1014996791"/>
                    </a:ext>
                  </a:extLst>
                </a:gridCol>
                <a:gridCol w="911573">
                  <a:extLst>
                    <a:ext uri="{9D8B030D-6E8A-4147-A177-3AD203B41FA5}">
                      <a16:colId xmlns:a16="http://schemas.microsoft.com/office/drawing/2014/main" val="1851293187"/>
                    </a:ext>
                  </a:extLst>
                </a:gridCol>
              </a:tblGrid>
              <a:tr h="8364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3600" b="0" dirty="0">
                          <a:effectLst/>
                        </a:rPr>
                        <a:t>5</a:t>
                      </a:r>
                      <a:endParaRPr lang="en-GB" sz="20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3600" b="0" dirty="0">
                          <a:effectLst/>
                        </a:rPr>
                        <a:t>1</a:t>
                      </a:r>
                      <a:endParaRPr lang="en-GB" sz="20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3600" b="0">
                          <a:effectLst/>
                        </a:rPr>
                        <a:t>?</a:t>
                      </a:r>
                      <a:endParaRPr lang="en-GB" sz="2000" b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3600" b="0">
                          <a:effectLst/>
                        </a:rPr>
                        <a:t>-7</a:t>
                      </a:r>
                      <a:endParaRPr lang="en-GB" sz="2000" b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3600" b="0" dirty="0">
                          <a:effectLst/>
                        </a:rPr>
                        <a:t>11</a:t>
                      </a:r>
                      <a:endParaRPr lang="en-GB" sz="20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4545514"/>
                  </a:ext>
                </a:extLst>
              </a:tr>
            </a:tbl>
          </a:graphicData>
        </a:graphic>
      </p:graphicFrame>
      <p:pic>
        <p:nvPicPr>
          <p:cNvPr id="15" name="Picture 14">
            <a:extLst>
              <a:ext uri="{FF2B5EF4-FFF2-40B4-BE49-F238E27FC236}">
                <a16:creationId xmlns:a16="http://schemas.microsoft.com/office/drawing/2014/main" id="{AE45454A-DEC6-4740-8865-88714AB7DFDF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06" b="26240"/>
          <a:stretch/>
        </p:blipFill>
        <p:spPr>
          <a:xfrm>
            <a:off x="253361" y="5018748"/>
            <a:ext cx="11485126" cy="564640"/>
          </a:xfrm>
          <a:prstGeom prst="rect">
            <a:avLst/>
          </a:prstGeom>
        </p:spPr>
      </p:pic>
      <p:sp>
        <p:nvSpPr>
          <p:cNvPr id="10" name="AutoShape 67">
            <a:extLst>
              <a:ext uri="{FF2B5EF4-FFF2-40B4-BE49-F238E27FC236}">
                <a16:creationId xmlns:a16="http://schemas.microsoft.com/office/drawing/2014/main" id="{B0F40DD2-755C-4728-AA88-3F7C0EAE64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6838" y="2913446"/>
            <a:ext cx="6369886" cy="1532334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GB" sz="2800" dirty="0">
                <a:latin typeface="+mn-lt"/>
              </a:rPr>
              <a:t>Therefore to find the missing number, we need to work out </a:t>
            </a:r>
            <a:r>
              <a:rPr lang="en-GB" sz="2800" b="1" dirty="0">
                <a:solidFill>
                  <a:srgbClr val="FF0000"/>
                </a:solidFill>
                <a:latin typeface="+mn-lt"/>
              </a:rPr>
              <a:t>1 – 4</a:t>
            </a:r>
            <a:r>
              <a:rPr lang="en-GB" sz="2800" dirty="0">
                <a:latin typeface="+mn-lt"/>
              </a:rPr>
              <a:t>.  Let’s use a number line to help :</a:t>
            </a:r>
          </a:p>
        </p:txBody>
      </p:sp>
      <p:sp>
        <p:nvSpPr>
          <p:cNvPr id="11" name="Arrow: Curved Down 10">
            <a:extLst>
              <a:ext uri="{FF2B5EF4-FFF2-40B4-BE49-F238E27FC236}">
                <a16:creationId xmlns:a16="http://schemas.microsoft.com/office/drawing/2014/main" id="{44B75B41-8520-4469-852A-D3A46A706876}"/>
              </a:ext>
            </a:extLst>
          </p:cNvPr>
          <p:cNvSpPr/>
          <p:nvPr/>
        </p:nvSpPr>
        <p:spPr>
          <a:xfrm>
            <a:off x="6987396" y="1527373"/>
            <a:ext cx="845390" cy="39618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6" name="Arrow: Curved Down 15">
            <a:extLst>
              <a:ext uri="{FF2B5EF4-FFF2-40B4-BE49-F238E27FC236}">
                <a16:creationId xmlns:a16="http://schemas.microsoft.com/office/drawing/2014/main" id="{DC0A25AF-78C0-4A47-AFA9-813980CB140C}"/>
              </a:ext>
            </a:extLst>
          </p:cNvPr>
          <p:cNvSpPr/>
          <p:nvPr/>
        </p:nvSpPr>
        <p:spPr>
          <a:xfrm rot="10800000" flipV="1">
            <a:off x="10223857" y="4542501"/>
            <a:ext cx="923024" cy="50242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8" name="Arrow: Curved Down 17">
            <a:extLst>
              <a:ext uri="{FF2B5EF4-FFF2-40B4-BE49-F238E27FC236}">
                <a16:creationId xmlns:a16="http://schemas.microsoft.com/office/drawing/2014/main" id="{8F6C74AC-8EC6-4273-A0A9-0E9CD44F59B0}"/>
              </a:ext>
            </a:extLst>
          </p:cNvPr>
          <p:cNvSpPr/>
          <p:nvPr/>
        </p:nvSpPr>
        <p:spPr>
          <a:xfrm>
            <a:off x="7936297" y="1505953"/>
            <a:ext cx="845390" cy="39618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9" name="Arrow: Curved Down 18">
            <a:extLst>
              <a:ext uri="{FF2B5EF4-FFF2-40B4-BE49-F238E27FC236}">
                <a16:creationId xmlns:a16="http://schemas.microsoft.com/office/drawing/2014/main" id="{5476BDDB-43BF-4512-8ED1-2B1C812E5F6A}"/>
              </a:ext>
            </a:extLst>
          </p:cNvPr>
          <p:cNvSpPr/>
          <p:nvPr/>
        </p:nvSpPr>
        <p:spPr>
          <a:xfrm rot="10800000" flipV="1">
            <a:off x="9300833" y="4539624"/>
            <a:ext cx="923024" cy="50242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0" name="Arrow: Curved Down 19">
            <a:extLst>
              <a:ext uri="{FF2B5EF4-FFF2-40B4-BE49-F238E27FC236}">
                <a16:creationId xmlns:a16="http://schemas.microsoft.com/office/drawing/2014/main" id="{E520328F-C2F0-4637-AD1B-2E04E481DAAA}"/>
              </a:ext>
            </a:extLst>
          </p:cNvPr>
          <p:cNvSpPr/>
          <p:nvPr/>
        </p:nvSpPr>
        <p:spPr>
          <a:xfrm rot="10800000" flipV="1">
            <a:off x="8332231" y="4539624"/>
            <a:ext cx="923024" cy="50242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1" name="Arrow: Curved Down 20">
            <a:extLst>
              <a:ext uri="{FF2B5EF4-FFF2-40B4-BE49-F238E27FC236}">
                <a16:creationId xmlns:a16="http://schemas.microsoft.com/office/drawing/2014/main" id="{277138FA-A663-48F7-A14F-4CD40C57DEAD}"/>
              </a:ext>
            </a:extLst>
          </p:cNvPr>
          <p:cNvSpPr/>
          <p:nvPr/>
        </p:nvSpPr>
        <p:spPr>
          <a:xfrm rot="10800000" flipV="1">
            <a:off x="7358092" y="4516321"/>
            <a:ext cx="923024" cy="50242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3" name="AutoShape 67">
            <a:extLst>
              <a:ext uri="{FF2B5EF4-FFF2-40B4-BE49-F238E27FC236}">
                <a16:creationId xmlns:a16="http://schemas.microsoft.com/office/drawing/2014/main" id="{5FDC7E2C-499B-4BAF-AF26-CCB3A54027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230" y="5691804"/>
            <a:ext cx="10774685" cy="1055608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GB" sz="2800" dirty="0">
                <a:latin typeface="+mn-lt"/>
              </a:rPr>
              <a:t>We can see from the number line that if we are at 1 and subtract 4, we get -3. Therefore the missing number in the sequence is </a:t>
            </a:r>
            <a:r>
              <a:rPr lang="en-GB" sz="2800" b="1" dirty="0">
                <a:solidFill>
                  <a:srgbClr val="FF0000"/>
                </a:solidFill>
                <a:latin typeface="+mn-lt"/>
              </a:rPr>
              <a:t>-3</a:t>
            </a:r>
            <a:r>
              <a:rPr lang="en-GB" sz="2800" dirty="0">
                <a:latin typeface="+mn-lt"/>
              </a:rPr>
              <a:t>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A4CFBE4-18DE-4552-9760-8A08878799DB}"/>
              </a:ext>
            </a:extLst>
          </p:cNvPr>
          <p:cNvSpPr/>
          <p:nvPr/>
        </p:nvSpPr>
        <p:spPr>
          <a:xfrm>
            <a:off x="8018722" y="2084524"/>
            <a:ext cx="624946" cy="65277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</a:rPr>
              <a:t>-3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49E92423-2D23-E343-9EB4-C0DEBFFBDC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77662" y="420961"/>
            <a:ext cx="1468702" cy="970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024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  <p:bldP spid="19" grpId="0" animBg="1"/>
      <p:bldP spid="20" grpId="0" animBg="1"/>
      <p:bldP spid="21" grpId="0" animBg="1"/>
      <p:bldP spid="2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AutoShape 67">
            <a:extLst>
              <a:ext uri="{FF2B5EF4-FFF2-40B4-BE49-F238E27FC236}">
                <a16:creationId xmlns:a16="http://schemas.microsoft.com/office/drawing/2014/main" id="{0B69F26C-8420-421A-A10E-242186A866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4651" y="2616992"/>
            <a:ext cx="6684212" cy="578882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GB" sz="2800" dirty="0">
                <a:latin typeface="+mn-lt"/>
              </a:rPr>
              <a:t>Find the missing number in each sequence: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65B6366-D74B-42AE-A377-A93C2F569F5F}"/>
              </a:ext>
            </a:extLst>
          </p:cNvPr>
          <p:cNvSpPr txBox="1"/>
          <p:nvPr/>
        </p:nvSpPr>
        <p:spPr>
          <a:xfrm>
            <a:off x="1853595" y="1659875"/>
            <a:ext cx="83600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rgbClr val="002060"/>
                </a:solidFill>
              </a:rPr>
              <a:t>Your turn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EB101FD-CA13-42E9-BAA5-7D86AD404AFA}"/>
              </a:ext>
            </a:extLst>
          </p:cNvPr>
          <p:cNvSpPr txBox="1">
            <a:spLocks/>
          </p:cNvSpPr>
          <p:nvPr/>
        </p:nvSpPr>
        <p:spPr>
          <a:xfrm>
            <a:off x="1671145" y="321198"/>
            <a:ext cx="8649559" cy="1086583"/>
          </a:xfrm>
          <a:prstGeom prst="rect">
            <a:avLst/>
          </a:prstGeom>
          <a:solidFill>
            <a:srgbClr val="FDFEDA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b="1" dirty="0">
                <a:solidFill>
                  <a:srgbClr val="002060"/>
                </a:solidFill>
                <a:latin typeface="+mn-lt"/>
              </a:rPr>
              <a:t>Can use negative numbers in context and calculate intervals across zero </a:t>
            </a:r>
            <a:r>
              <a:rPr lang="en-GB" sz="3200" dirty="0">
                <a:solidFill>
                  <a:schemeClr val="tx2"/>
                </a:solidFill>
                <a:latin typeface="+mn-lt"/>
              </a:rPr>
              <a:t> 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0FF1BAF-89FC-449A-AC22-27FC25B95C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3877353"/>
              </p:ext>
            </p:extLst>
          </p:nvPr>
        </p:nvGraphicFramePr>
        <p:xfrm>
          <a:off x="3628038" y="3576972"/>
          <a:ext cx="4557865" cy="8364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11573">
                  <a:extLst>
                    <a:ext uri="{9D8B030D-6E8A-4147-A177-3AD203B41FA5}">
                      <a16:colId xmlns:a16="http://schemas.microsoft.com/office/drawing/2014/main" val="4090260330"/>
                    </a:ext>
                  </a:extLst>
                </a:gridCol>
                <a:gridCol w="911573">
                  <a:extLst>
                    <a:ext uri="{9D8B030D-6E8A-4147-A177-3AD203B41FA5}">
                      <a16:colId xmlns:a16="http://schemas.microsoft.com/office/drawing/2014/main" val="3526305906"/>
                    </a:ext>
                  </a:extLst>
                </a:gridCol>
                <a:gridCol w="911573">
                  <a:extLst>
                    <a:ext uri="{9D8B030D-6E8A-4147-A177-3AD203B41FA5}">
                      <a16:colId xmlns:a16="http://schemas.microsoft.com/office/drawing/2014/main" val="3718981918"/>
                    </a:ext>
                  </a:extLst>
                </a:gridCol>
                <a:gridCol w="911573">
                  <a:extLst>
                    <a:ext uri="{9D8B030D-6E8A-4147-A177-3AD203B41FA5}">
                      <a16:colId xmlns:a16="http://schemas.microsoft.com/office/drawing/2014/main" val="1014996791"/>
                    </a:ext>
                  </a:extLst>
                </a:gridCol>
                <a:gridCol w="911573">
                  <a:extLst>
                    <a:ext uri="{9D8B030D-6E8A-4147-A177-3AD203B41FA5}">
                      <a16:colId xmlns:a16="http://schemas.microsoft.com/office/drawing/2014/main" val="1851293187"/>
                    </a:ext>
                  </a:extLst>
                </a:gridCol>
              </a:tblGrid>
              <a:tr h="8364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36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-8</a:t>
                      </a:r>
                      <a:endParaRPr lang="en-GB" sz="20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36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GB" sz="20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36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-2</a:t>
                      </a:r>
                      <a:endParaRPr lang="en-GB" sz="20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36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GB" sz="20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36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GB" sz="20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4545514"/>
                  </a:ext>
                </a:extLst>
              </a:tr>
            </a:tbl>
          </a:graphicData>
        </a:graphic>
      </p:graphicFrame>
      <p:pic>
        <p:nvPicPr>
          <p:cNvPr id="15" name="Picture 14">
            <a:extLst>
              <a:ext uri="{FF2B5EF4-FFF2-40B4-BE49-F238E27FC236}">
                <a16:creationId xmlns:a16="http://schemas.microsoft.com/office/drawing/2014/main" id="{AE45454A-DEC6-4740-8865-88714AB7DFDF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70" b="20864"/>
          <a:stretch/>
        </p:blipFill>
        <p:spPr>
          <a:xfrm>
            <a:off x="353437" y="5831078"/>
            <a:ext cx="11485126" cy="736499"/>
          </a:xfrm>
          <a:prstGeom prst="rect">
            <a:avLst/>
          </a:prstGeom>
        </p:spPr>
      </p:pic>
      <p:pic>
        <p:nvPicPr>
          <p:cNvPr id="25" name="Picture 50" descr="Image result for pencil clipart7">
            <a:extLst>
              <a:ext uri="{FF2B5EF4-FFF2-40B4-BE49-F238E27FC236}">
                <a16:creationId xmlns:a16="http://schemas.microsoft.com/office/drawing/2014/main" id="{244EF896-B2CC-4E1D-9FC7-A43F2C45C6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3674" y="3291298"/>
            <a:ext cx="1235996" cy="1201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2F122574-597A-4012-86C1-ED46B66F92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0816523"/>
              </p:ext>
            </p:extLst>
          </p:nvPr>
        </p:nvGraphicFramePr>
        <p:xfrm>
          <a:off x="3628038" y="4704025"/>
          <a:ext cx="4557865" cy="8364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11573">
                  <a:extLst>
                    <a:ext uri="{9D8B030D-6E8A-4147-A177-3AD203B41FA5}">
                      <a16:colId xmlns:a16="http://schemas.microsoft.com/office/drawing/2014/main" val="4090260330"/>
                    </a:ext>
                  </a:extLst>
                </a:gridCol>
                <a:gridCol w="911573">
                  <a:extLst>
                    <a:ext uri="{9D8B030D-6E8A-4147-A177-3AD203B41FA5}">
                      <a16:colId xmlns:a16="http://schemas.microsoft.com/office/drawing/2014/main" val="3526305906"/>
                    </a:ext>
                  </a:extLst>
                </a:gridCol>
                <a:gridCol w="911573">
                  <a:extLst>
                    <a:ext uri="{9D8B030D-6E8A-4147-A177-3AD203B41FA5}">
                      <a16:colId xmlns:a16="http://schemas.microsoft.com/office/drawing/2014/main" val="3718981918"/>
                    </a:ext>
                  </a:extLst>
                </a:gridCol>
                <a:gridCol w="911573">
                  <a:extLst>
                    <a:ext uri="{9D8B030D-6E8A-4147-A177-3AD203B41FA5}">
                      <a16:colId xmlns:a16="http://schemas.microsoft.com/office/drawing/2014/main" val="1014996791"/>
                    </a:ext>
                  </a:extLst>
                </a:gridCol>
                <a:gridCol w="911573">
                  <a:extLst>
                    <a:ext uri="{9D8B030D-6E8A-4147-A177-3AD203B41FA5}">
                      <a16:colId xmlns:a16="http://schemas.microsoft.com/office/drawing/2014/main" val="1851293187"/>
                    </a:ext>
                  </a:extLst>
                </a:gridCol>
              </a:tblGrid>
              <a:tr h="8364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36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-4</a:t>
                      </a:r>
                      <a:endParaRPr lang="en-GB" sz="20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36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GB" sz="20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36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-10</a:t>
                      </a:r>
                      <a:endParaRPr lang="en-GB" sz="20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36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-13</a:t>
                      </a:r>
                      <a:endParaRPr lang="en-GB" sz="20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36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-16</a:t>
                      </a:r>
                      <a:endParaRPr lang="en-GB" sz="20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4545514"/>
                  </a:ext>
                </a:extLst>
              </a:tr>
            </a:tbl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0CB29E35-3EA6-D64A-8B3D-DA1BF7561E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77662" y="420961"/>
            <a:ext cx="1468702" cy="970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809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3C02B12-C395-4773-98ED-4248396959D4}"/>
              </a:ext>
            </a:extLst>
          </p:cNvPr>
          <p:cNvSpPr txBox="1">
            <a:spLocks/>
          </p:cNvSpPr>
          <p:nvPr/>
        </p:nvSpPr>
        <p:spPr>
          <a:xfrm>
            <a:off x="1671145" y="321198"/>
            <a:ext cx="8649559" cy="1086583"/>
          </a:xfrm>
          <a:prstGeom prst="rect">
            <a:avLst/>
          </a:prstGeom>
          <a:solidFill>
            <a:srgbClr val="FDFEDA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b="1" dirty="0">
                <a:solidFill>
                  <a:srgbClr val="002060"/>
                </a:solidFill>
                <a:latin typeface="+mn-lt"/>
              </a:rPr>
              <a:t>Can use negative numbers in context and calculate intervals across zero </a:t>
            </a:r>
            <a:r>
              <a:rPr lang="en-GB" sz="3200" dirty="0">
                <a:solidFill>
                  <a:schemeClr val="tx2"/>
                </a:solidFill>
                <a:latin typeface="+mn-lt"/>
              </a:rPr>
              <a:t> </a:t>
            </a:r>
          </a:p>
        </p:txBody>
      </p:sp>
      <p:sp>
        <p:nvSpPr>
          <p:cNvPr id="8" name="AutoShape 67">
            <a:extLst>
              <a:ext uri="{FF2B5EF4-FFF2-40B4-BE49-F238E27FC236}">
                <a16:creationId xmlns:a16="http://schemas.microsoft.com/office/drawing/2014/main" id="{8A98E44A-24B0-4C40-91F1-4A0548C431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841" y="2349743"/>
            <a:ext cx="7915034" cy="4024932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GB" dirty="0">
                <a:latin typeface="+mn-lt"/>
              </a:rPr>
              <a:t>It is important to remember that number lines are not always horizontal. You will sometimes see </a:t>
            </a:r>
            <a:r>
              <a:rPr lang="en-GB" b="1" dirty="0">
                <a:solidFill>
                  <a:srgbClr val="FF0000"/>
                </a:solidFill>
                <a:latin typeface="+mn-lt"/>
              </a:rPr>
              <a:t>vertical</a:t>
            </a:r>
            <a:r>
              <a:rPr lang="en-GB" dirty="0">
                <a:latin typeface="+mn-lt"/>
              </a:rPr>
              <a:t> number lines, especially when we are talking about </a:t>
            </a:r>
            <a:r>
              <a:rPr lang="en-GB" b="1" dirty="0">
                <a:solidFill>
                  <a:srgbClr val="FF0000"/>
                </a:solidFill>
                <a:latin typeface="+mn-lt"/>
              </a:rPr>
              <a:t>temperatures</a:t>
            </a:r>
            <a:r>
              <a:rPr lang="en-GB" dirty="0">
                <a:latin typeface="+mn-lt"/>
              </a:rPr>
              <a:t>. Think of them looking like </a:t>
            </a:r>
            <a:r>
              <a:rPr lang="en-GB" b="1" dirty="0">
                <a:solidFill>
                  <a:srgbClr val="FF0000"/>
                </a:solidFill>
                <a:latin typeface="+mn-lt"/>
              </a:rPr>
              <a:t>thermometers</a:t>
            </a:r>
            <a:r>
              <a:rPr lang="en-GB" dirty="0">
                <a:latin typeface="+mn-lt"/>
              </a:rPr>
              <a:t>.  </a:t>
            </a:r>
          </a:p>
          <a:p>
            <a:pPr algn="ctr">
              <a:buNone/>
            </a:pPr>
            <a:r>
              <a:rPr lang="en-GB" dirty="0">
                <a:latin typeface="+mn-lt"/>
              </a:rPr>
              <a:t>Let’s look at some examples…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4274004-CAC1-49B7-85A5-CBE7DA8F1725}"/>
              </a:ext>
            </a:extLst>
          </p:cNvPr>
          <p:cNvSpPr txBox="1"/>
          <p:nvPr/>
        </p:nvSpPr>
        <p:spPr>
          <a:xfrm>
            <a:off x="1767331" y="1569417"/>
            <a:ext cx="84463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rgbClr val="002060"/>
                </a:solidFill>
              </a:rPr>
              <a:t>Vertical number lines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FD43F9-8E24-494E-823E-2DFFC9F801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6125" y="2400885"/>
            <a:ext cx="2615098" cy="39226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6C5FC8D-5007-9D48-BB76-AB0D6CD04D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77662" y="420961"/>
            <a:ext cx="1468702" cy="970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4200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8CD4380-3EAC-4E9E-89E0-6365442CA456}"/>
              </a:ext>
            </a:extLst>
          </p:cNvPr>
          <p:cNvGrpSpPr>
            <a:grpSpLocks/>
          </p:cNvGrpSpPr>
          <p:nvPr/>
        </p:nvGrpSpPr>
        <p:grpSpPr bwMode="auto">
          <a:xfrm>
            <a:off x="1852270" y="1806076"/>
            <a:ext cx="1598933" cy="4922528"/>
            <a:chOff x="6968" y="1833"/>
            <a:chExt cx="2002" cy="6248"/>
          </a:xfrm>
        </p:grpSpPr>
        <p:sp>
          <p:nvSpPr>
            <p:cNvPr id="5" name="Freeform 150">
              <a:extLst>
                <a:ext uri="{FF2B5EF4-FFF2-40B4-BE49-F238E27FC236}">
                  <a16:creationId xmlns:a16="http://schemas.microsoft.com/office/drawing/2014/main" id="{0F160058-64BE-42C7-97F0-70388E2EB857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8" y="2708"/>
              <a:ext cx="284" cy="568"/>
            </a:xfrm>
            <a:custGeom>
              <a:avLst/>
              <a:gdLst>
                <a:gd name="T0" fmla="*/ 284 w 284"/>
                <a:gd name="T1" fmla="*/ 0 h 568"/>
                <a:gd name="T2" fmla="*/ 0 w 284"/>
                <a:gd name="T3" fmla="*/ 284 h 568"/>
                <a:gd name="T4" fmla="*/ 284 w 284"/>
                <a:gd name="T5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4" h="568">
                  <a:moveTo>
                    <a:pt x="284" y="0"/>
                  </a:moveTo>
                  <a:cubicBezTo>
                    <a:pt x="142" y="94"/>
                    <a:pt x="0" y="189"/>
                    <a:pt x="0" y="284"/>
                  </a:cubicBezTo>
                  <a:cubicBezTo>
                    <a:pt x="0" y="379"/>
                    <a:pt x="142" y="473"/>
                    <a:pt x="284" y="568"/>
                  </a:cubicBezTo>
                </a:path>
              </a:pathLst>
            </a:custGeom>
            <a:noFill/>
            <a:ln w="28575">
              <a:solidFill>
                <a:srgbClr val="7030A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6" name="Freeform 151">
              <a:extLst>
                <a:ext uri="{FF2B5EF4-FFF2-40B4-BE49-F238E27FC236}">
                  <a16:creationId xmlns:a16="http://schemas.microsoft.com/office/drawing/2014/main" id="{E9FC7BCE-0874-4C04-AA6D-9520D1C5791F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8" y="3276"/>
              <a:ext cx="284" cy="568"/>
            </a:xfrm>
            <a:custGeom>
              <a:avLst/>
              <a:gdLst>
                <a:gd name="T0" fmla="*/ 284 w 284"/>
                <a:gd name="T1" fmla="*/ 0 h 568"/>
                <a:gd name="T2" fmla="*/ 0 w 284"/>
                <a:gd name="T3" fmla="*/ 284 h 568"/>
                <a:gd name="T4" fmla="*/ 284 w 284"/>
                <a:gd name="T5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4" h="568">
                  <a:moveTo>
                    <a:pt x="284" y="0"/>
                  </a:moveTo>
                  <a:cubicBezTo>
                    <a:pt x="142" y="94"/>
                    <a:pt x="0" y="189"/>
                    <a:pt x="0" y="284"/>
                  </a:cubicBezTo>
                  <a:cubicBezTo>
                    <a:pt x="0" y="379"/>
                    <a:pt x="142" y="473"/>
                    <a:pt x="284" y="568"/>
                  </a:cubicBezTo>
                </a:path>
              </a:pathLst>
            </a:custGeom>
            <a:noFill/>
            <a:ln w="28575">
              <a:solidFill>
                <a:srgbClr val="7030A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7" name="Freeform 152">
              <a:extLst>
                <a:ext uri="{FF2B5EF4-FFF2-40B4-BE49-F238E27FC236}">
                  <a16:creationId xmlns:a16="http://schemas.microsoft.com/office/drawing/2014/main" id="{77AD3588-9A41-45BB-A358-D66B38129FEE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8" y="3844"/>
              <a:ext cx="284" cy="568"/>
            </a:xfrm>
            <a:custGeom>
              <a:avLst/>
              <a:gdLst>
                <a:gd name="T0" fmla="*/ 284 w 284"/>
                <a:gd name="T1" fmla="*/ 0 h 568"/>
                <a:gd name="T2" fmla="*/ 0 w 284"/>
                <a:gd name="T3" fmla="*/ 284 h 568"/>
                <a:gd name="T4" fmla="*/ 284 w 284"/>
                <a:gd name="T5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4" h="568">
                  <a:moveTo>
                    <a:pt x="284" y="0"/>
                  </a:moveTo>
                  <a:cubicBezTo>
                    <a:pt x="142" y="94"/>
                    <a:pt x="0" y="189"/>
                    <a:pt x="0" y="284"/>
                  </a:cubicBezTo>
                  <a:cubicBezTo>
                    <a:pt x="0" y="379"/>
                    <a:pt x="142" y="473"/>
                    <a:pt x="284" y="568"/>
                  </a:cubicBezTo>
                </a:path>
              </a:pathLst>
            </a:custGeom>
            <a:noFill/>
            <a:ln w="28575">
              <a:solidFill>
                <a:srgbClr val="7030A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8" name="Freeform 153">
              <a:extLst>
                <a:ext uri="{FF2B5EF4-FFF2-40B4-BE49-F238E27FC236}">
                  <a16:creationId xmlns:a16="http://schemas.microsoft.com/office/drawing/2014/main" id="{94E8BFB8-C8E5-46B5-95F9-7334A54A7135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8" y="4412"/>
              <a:ext cx="284" cy="568"/>
            </a:xfrm>
            <a:custGeom>
              <a:avLst/>
              <a:gdLst>
                <a:gd name="T0" fmla="*/ 284 w 284"/>
                <a:gd name="T1" fmla="*/ 0 h 568"/>
                <a:gd name="T2" fmla="*/ 0 w 284"/>
                <a:gd name="T3" fmla="*/ 284 h 568"/>
                <a:gd name="T4" fmla="*/ 284 w 284"/>
                <a:gd name="T5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4" h="568">
                  <a:moveTo>
                    <a:pt x="284" y="0"/>
                  </a:moveTo>
                  <a:cubicBezTo>
                    <a:pt x="142" y="94"/>
                    <a:pt x="0" y="189"/>
                    <a:pt x="0" y="284"/>
                  </a:cubicBezTo>
                  <a:cubicBezTo>
                    <a:pt x="0" y="379"/>
                    <a:pt x="142" y="473"/>
                    <a:pt x="284" y="568"/>
                  </a:cubicBezTo>
                </a:path>
              </a:pathLst>
            </a:custGeom>
            <a:noFill/>
            <a:ln w="28575">
              <a:solidFill>
                <a:srgbClr val="7030A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9" name="Freeform 154">
              <a:extLst>
                <a:ext uri="{FF2B5EF4-FFF2-40B4-BE49-F238E27FC236}">
                  <a16:creationId xmlns:a16="http://schemas.microsoft.com/office/drawing/2014/main" id="{19F33D2A-DE75-4FD1-B813-70D1B59D4AD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8" y="4980"/>
              <a:ext cx="284" cy="568"/>
            </a:xfrm>
            <a:custGeom>
              <a:avLst/>
              <a:gdLst>
                <a:gd name="T0" fmla="*/ 284 w 284"/>
                <a:gd name="T1" fmla="*/ 0 h 568"/>
                <a:gd name="T2" fmla="*/ 0 w 284"/>
                <a:gd name="T3" fmla="*/ 284 h 568"/>
                <a:gd name="T4" fmla="*/ 284 w 284"/>
                <a:gd name="T5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4" h="568">
                  <a:moveTo>
                    <a:pt x="284" y="0"/>
                  </a:moveTo>
                  <a:cubicBezTo>
                    <a:pt x="142" y="94"/>
                    <a:pt x="0" y="189"/>
                    <a:pt x="0" y="284"/>
                  </a:cubicBezTo>
                  <a:cubicBezTo>
                    <a:pt x="0" y="379"/>
                    <a:pt x="142" y="473"/>
                    <a:pt x="284" y="568"/>
                  </a:cubicBezTo>
                </a:path>
              </a:pathLst>
            </a:custGeom>
            <a:noFill/>
            <a:ln w="28575">
              <a:solidFill>
                <a:srgbClr val="7030A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0" name="Freeform 155">
              <a:extLst>
                <a:ext uri="{FF2B5EF4-FFF2-40B4-BE49-F238E27FC236}">
                  <a16:creationId xmlns:a16="http://schemas.microsoft.com/office/drawing/2014/main" id="{01D49BEB-33BB-4B92-98FE-47868F890724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8" y="5548"/>
              <a:ext cx="284" cy="568"/>
            </a:xfrm>
            <a:custGeom>
              <a:avLst/>
              <a:gdLst>
                <a:gd name="T0" fmla="*/ 284 w 284"/>
                <a:gd name="T1" fmla="*/ 0 h 568"/>
                <a:gd name="T2" fmla="*/ 0 w 284"/>
                <a:gd name="T3" fmla="*/ 284 h 568"/>
                <a:gd name="T4" fmla="*/ 284 w 284"/>
                <a:gd name="T5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4" h="568">
                  <a:moveTo>
                    <a:pt x="284" y="0"/>
                  </a:moveTo>
                  <a:cubicBezTo>
                    <a:pt x="142" y="94"/>
                    <a:pt x="0" y="189"/>
                    <a:pt x="0" y="284"/>
                  </a:cubicBezTo>
                  <a:cubicBezTo>
                    <a:pt x="0" y="379"/>
                    <a:pt x="142" y="473"/>
                    <a:pt x="284" y="568"/>
                  </a:cubicBezTo>
                </a:path>
              </a:pathLst>
            </a:custGeom>
            <a:noFill/>
            <a:ln w="28575">
              <a:solidFill>
                <a:srgbClr val="7030A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1" name="Freeform 156">
              <a:extLst>
                <a:ext uri="{FF2B5EF4-FFF2-40B4-BE49-F238E27FC236}">
                  <a16:creationId xmlns:a16="http://schemas.microsoft.com/office/drawing/2014/main" id="{1FB72713-220D-4F7E-A741-F43D741EB2CE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8" y="6116"/>
              <a:ext cx="284" cy="568"/>
            </a:xfrm>
            <a:custGeom>
              <a:avLst/>
              <a:gdLst>
                <a:gd name="T0" fmla="*/ 284 w 284"/>
                <a:gd name="T1" fmla="*/ 0 h 568"/>
                <a:gd name="T2" fmla="*/ 0 w 284"/>
                <a:gd name="T3" fmla="*/ 284 h 568"/>
                <a:gd name="T4" fmla="*/ 284 w 284"/>
                <a:gd name="T5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4" h="568">
                  <a:moveTo>
                    <a:pt x="284" y="0"/>
                  </a:moveTo>
                  <a:cubicBezTo>
                    <a:pt x="142" y="94"/>
                    <a:pt x="0" y="189"/>
                    <a:pt x="0" y="284"/>
                  </a:cubicBezTo>
                  <a:cubicBezTo>
                    <a:pt x="0" y="379"/>
                    <a:pt x="142" y="473"/>
                    <a:pt x="284" y="568"/>
                  </a:cubicBezTo>
                </a:path>
              </a:pathLst>
            </a:custGeom>
            <a:noFill/>
            <a:ln w="28575">
              <a:solidFill>
                <a:srgbClr val="7030A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2" name="Freeform 157">
              <a:extLst>
                <a:ext uri="{FF2B5EF4-FFF2-40B4-BE49-F238E27FC236}">
                  <a16:creationId xmlns:a16="http://schemas.microsoft.com/office/drawing/2014/main" id="{1A698E72-6B29-466F-AEB3-768D621F5851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8" y="6684"/>
              <a:ext cx="284" cy="568"/>
            </a:xfrm>
            <a:custGeom>
              <a:avLst/>
              <a:gdLst>
                <a:gd name="T0" fmla="*/ 284 w 284"/>
                <a:gd name="T1" fmla="*/ 0 h 568"/>
                <a:gd name="T2" fmla="*/ 0 w 284"/>
                <a:gd name="T3" fmla="*/ 284 h 568"/>
                <a:gd name="T4" fmla="*/ 284 w 284"/>
                <a:gd name="T5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4" h="568">
                  <a:moveTo>
                    <a:pt x="284" y="0"/>
                  </a:moveTo>
                  <a:cubicBezTo>
                    <a:pt x="142" y="94"/>
                    <a:pt x="0" y="189"/>
                    <a:pt x="0" y="284"/>
                  </a:cubicBezTo>
                  <a:cubicBezTo>
                    <a:pt x="0" y="379"/>
                    <a:pt x="142" y="473"/>
                    <a:pt x="284" y="568"/>
                  </a:cubicBezTo>
                </a:path>
              </a:pathLst>
            </a:custGeom>
            <a:noFill/>
            <a:ln w="28575">
              <a:solidFill>
                <a:srgbClr val="7030A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3" name="Freeform 158">
              <a:extLst>
                <a:ext uri="{FF2B5EF4-FFF2-40B4-BE49-F238E27FC236}">
                  <a16:creationId xmlns:a16="http://schemas.microsoft.com/office/drawing/2014/main" id="{D407BF20-3DBA-4256-A57C-28EDE75F6A6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8" y="2140"/>
              <a:ext cx="284" cy="568"/>
            </a:xfrm>
            <a:custGeom>
              <a:avLst/>
              <a:gdLst>
                <a:gd name="T0" fmla="*/ 284 w 284"/>
                <a:gd name="T1" fmla="*/ 0 h 568"/>
                <a:gd name="T2" fmla="*/ 0 w 284"/>
                <a:gd name="T3" fmla="*/ 284 h 568"/>
                <a:gd name="T4" fmla="*/ 284 w 284"/>
                <a:gd name="T5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4" h="568">
                  <a:moveTo>
                    <a:pt x="284" y="0"/>
                  </a:moveTo>
                  <a:cubicBezTo>
                    <a:pt x="142" y="94"/>
                    <a:pt x="0" y="189"/>
                    <a:pt x="0" y="284"/>
                  </a:cubicBezTo>
                  <a:cubicBezTo>
                    <a:pt x="0" y="379"/>
                    <a:pt x="142" y="473"/>
                    <a:pt x="284" y="568"/>
                  </a:cubicBezTo>
                </a:path>
              </a:pathLst>
            </a:custGeom>
            <a:noFill/>
            <a:ln w="28575">
              <a:solidFill>
                <a:srgbClr val="7030A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FF80656-10AA-4B1F-9DD1-D46E8C87352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296" y="1833"/>
              <a:ext cx="1674" cy="6248"/>
              <a:chOff x="10092" y="1856"/>
              <a:chExt cx="1674" cy="6248"/>
            </a:xfrm>
          </p:grpSpPr>
          <p:sp>
            <p:nvSpPr>
              <p:cNvPr id="15" name="Text Box 160">
                <a:extLst>
                  <a:ext uri="{FF2B5EF4-FFF2-40B4-BE49-F238E27FC236}">
                    <a16:creationId xmlns:a16="http://schemas.microsoft.com/office/drawing/2014/main" id="{B23DA0C8-7B95-4159-AB68-24812161173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420" y="1856"/>
                <a:ext cx="852" cy="5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GB" sz="2000" b="1" dirty="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+5</a:t>
                </a:r>
                <a:endParaRPr lang="en-GB" sz="28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GB" sz="2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B32BCCF9-3BF7-4762-8366-423461DD02D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092" y="2140"/>
                <a:ext cx="284" cy="5680"/>
                <a:chOff x="10092" y="2140"/>
                <a:chExt cx="284" cy="5680"/>
              </a:xfrm>
            </p:grpSpPr>
            <p:cxnSp>
              <p:nvCxnSpPr>
                <p:cNvPr id="27" name="AutoShape 162">
                  <a:extLst>
                    <a:ext uri="{FF2B5EF4-FFF2-40B4-BE49-F238E27FC236}">
                      <a16:creationId xmlns:a16="http://schemas.microsoft.com/office/drawing/2014/main" id="{A376A609-3A56-4365-B6CA-8247DE9ECB7A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10092" y="2140"/>
                  <a:ext cx="0" cy="568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8" name="AutoShape 163">
                  <a:extLst>
                    <a:ext uri="{FF2B5EF4-FFF2-40B4-BE49-F238E27FC236}">
                      <a16:creationId xmlns:a16="http://schemas.microsoft.com/office/drawing/2014/main" id="{C58378ED-25A6-4BAD-92AA-93B46F53B371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10092" y="2708"/>
                  <a:ext cx="284" cy="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9" name="AutoShape 164">
                  <a:extLst>
                    <a:ext uri="{FF2B5EF4-FFF2-40B4-BE49-F238E27FC236}">
                      <a16:creationId xmlns:a16="http://schemas.microsoft.com/office/drawing/2014/main" id="{2EBBEB71-6BB4-4528-8E6A-1B84BCE1B3F9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10092" y="3276"/>
                  <a:ext cx="284" cy="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0" name="AutoShape 165">
                  <a:extLst>
                    <a:ext uri="{FF2B5EF4-FFF2-40B4-BE49-F238E27FC236}">
                      <a16:creationId xmlns:a16="http://schemas.microsoft.com/office/drawing/2014/main" id="{4715A37C-2DFA-4AA3-BD93-4C70F2C64258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10092" y="3844"/>
                  <a:ext cx="284" cy="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1" name="AutoShape 166">
                  <a:extLst>
                    <a:ext uri="{FF2B5EF4-FFF2-40B4-BE49-F238E27FC236}">
                      <a16:creationId xmlns:a16="http://schemas.microsoft.com/office/drawing/2014/main" id="{9FDEB482-6B9F-40F3-8723-D1BAE81D701F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10092" y="4412"/>
                  <a:ext cx="284" cy="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2" name="AutoShape 167">
                  <a:extLst>
                    <a:ext uri="{FF2B5EF4-FFF2-40B4-BE49-F238E27FC236}">
                      <a16:creationId xmlns:a16="http://schemas.microsoft.com/office/drawing/2014/main" id="{3B4414A0-6E38-422A-AB12-776F39A3DE4B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10092" y="4980"/>
                  <a:ext cx="284" cy="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3" name="AutoShape 168">
                  <a:extLst>
                    <a:ext uri="{FF2B5EF4-FFF2-40B4-BE49-F238E27FC236}">
                      <a16:creationId xmlns:a16="http://schemas.microsoft.com/office/drawing/2014/main" id="{6264C521-7224-47E7-BECE-E4CC69386D1B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10092" y="5548"/>
                  <a:ext cx="284" cy="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4" name="AutoShape 169">
                  <a:extLst>
                    <a:ext uri="{FF2B5EF4-FFF2-40B4-BE49-F238E27FC236}">
                      <a16:creationId xmlns:a16="http://schemas.microsoft.com/office/drawing/2014/main" id="{C43288C4-043C-4A0B-94BE-F2E84E314D36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10092" y="6116"/>
                  <a:ext cx="284" cy="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5" name="AutoShape 170">
                  <a:extLst>
                    <a:ext uri="{FF2B5EF4-FFF2-40B4-BE49-F238E27FC236}">
                      <a16:creationId xmlns:a16="http://schemas.microsoft.com/office/drawing/2014/main" id="{B86F1EA7-0701-4481-A05D-38BDF1046E32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10092" y="6684"/>
                  <a:ext cx="284" cy="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6" name="AutoShape 171">
                  <a:extLst>
                    <a:ext uri="{FF2B5EF4-FFF2-40B4-BE49-F238E27FC236}">
                      <a16:creationId xmlns:a16="http://schemas.microsoft.com/office/drawing/2014/main" id="{BAA98B62-7B3D-4D23-B816-EDCCC3A86358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10092" y="2140"/>
                  <a:ext cx="284" cy="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7" name="AutoShape 172">
                  <a:extLst>
                    <a:ext uri="{FF2B5EF4-FFF2-40B4-BE49-F238E27FC236}">
                      <a16:creationId xmlns:a16="http://schemas.microsoft.com/office/drawing/2014/main" id="{C0594B55-DD3B-42DE-B61F-6CEE9AA3450F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10092" y="7252"/>
                  <a:ext cx="284" cy="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8" name="AutoShape 173">
                  <a:extLst>
                    <a:ext uri="{FF2B5EF4-FFF2-40B4-BE49-F238E27FC236}">
                      <a16:creationId xmlns:a16="http://schemas.microsoft.com/office/drawing/2014/main" id="{ED9AF9BB-5A26-4A21-A641-4A9DCE07D1BA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10092" y="7820"/>
                  <a:ext cx="284" cy="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17" name="Text Box 174">
                <a:extLst>
                  <a:ext uri="{FF2B5EF4-FFF2-40B4-BE49-F238E27FC236}">
                    <a16:creationId xmlns:a16="http://schemas.microsoft.com/office/drawing/2014/main" id="{2DFAE7D4-B2B9-4A0C-9F97-4F6A09F321C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420" y="2424"/>
                <a:ext cx="852" cy="5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GB" sz="2000" b="1" dirty="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+4</a:t>
                </a:r>
                <a:endParaRPr lang="en-GB" sz="28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GB" sz="2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18" name="Text Box 175">
                <a:extLst>
                  <a:ext uri="{FF2B5EF4-FFF2-40B4-BE49-F238E27FC236}">
                    <a16:creationId xmlns:a16="http://schemas.microsoft.com/office/drawing/2014/main" id="{071847EE-F21E-489F-8F44-176D41F7A33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420" y="2992"/>
                <a:ext cx="852" cy="5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GB" sz="2000" b="1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+3</a:t>
                </a:r>
                <a:endParaRPr lang="en-GB" sz="280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GB" sz="280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19" name="Text Box 176">
                <a:extLst>
                  <a:ext uri="{FF2B5EF4-FFF2-40B4-BE49-F238E27FC236}">
                    <a16:creationId xmlns:a16="http://schemas.microsoft.com/office/drawing/2014/main" id="{314021A1-B71F-4910-B77C-F4A7D17C1B5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420" y="3560"/>
                <a:ext cx="852" cy="5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GB" sz="2000" b="1" dirty="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+2</a:t>
                </a:r>
                <a:endParaRPr lang="en-GB" sz="28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GB" sz="2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20" name="Text Box 177">
                <a:extLst>
                  <a:ext uri="{FF2B5EF4-FFF2-40B4-BE49-F238E27FC236}">
                    <a16:creationId xmlns:a16="http://schemas.microsoft.com/office/drawing/2014/main" id="{D7A488C8-A735-48C7-A68D-CF9752EFEEF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420" y="4128"/>
                <a:ext cx="1346" cy="5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GB" sz="2000" b="1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+ 1</a:t>
                </a:r>
                <a:endParaRPr lang="en-GB" sz="200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GB" sz="200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21" name="Text Box 178">
                <a:extLst>
                  <a:ext uri="{FF2B5EF4-FFF2-40B4-BE49-F238E27FC236}">
                    <a16:creationId xmlns:a16="http://schemas.microsoft.com/office/drawing/2014/main" id="{FF5445FA-D551-4FD0-9ED1-927DC99C865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376" y="4696"/>
                <a:ext cx="852" cy="5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GB" sz="2000" b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0</a:t>
                </a:r>
                <a:endParaRPr lang="en-GB" sz="20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GB" sz="20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22" name="Text Box 179">
                <a:extLst>
                  <a:ext uri="{FF2B5EF4-FFF2-40B4-BE49-F238E27FC236}">
                    <a16:creationId xmlns:a16="http://schemas.microsoft.com/office/drawing/2014/main" id="{218B2A10-164C-48EF-BD13-84A47DAB825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376" y="5264"/>
                <a:ext cx="852" cy="5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GB" sz="2000" b="1" dirty="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000" b="1" dirty="0">
                    <a:solidFill>
                      <a:srgbClr val="323E4F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– 1 </a:t>
                </a:r>
                <a:endParaRPr lang="en-GB" sz="20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GB" sz="20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23" name="Text Box 180">
                <a:extLst>
                  <a:ext uri="{FF2B5EF4-FFF2-40B4-BE49-F238E27FC236}">
                    <a16:creationId xmlns:a16="http://schemas.microsoft.com/office/drawing/2014/main" id="{5E5B67F0-B1A4-459C-AFD3-763E42D5558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376" y="5832"/>
                <a:ext cx="852" cy="5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GB" sz="2000" b="1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000" b="1">
                    <a:solidFill>
                      <a:srgbClr val="323E4F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– 2 </a:t>
                </a:r>
                <a:endParaRPr lang="en-GB" sz="200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GB" sz="200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24" name="Text Box 181">
                <a:extLst>
                  <a:ext uri="{FF2B5EF4-FFF2-40B4-BE49-F238E27FC236}">
                    <a16:creationId xmlns:a16="http://schemas.microsoft.com/office/drawing/2014/main" id="{6D60204B-7C7C-4504-8C13-9CA621ACB8A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376" y="6400"/>
                <a:ext cx="852" cy="5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GB" sz="2000" b="1" dirty="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000" b="1" dirty="0">
                    <a:solidFill>
                      <a:srgbClr val="323E4F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– 3 </a:t>
                </a:r>
                <a:endParaRPr lang="en-GB" sz="20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GB" sz="20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25" name="Text Box 182">
                <a:extLst>
                  <a:ext uri="{FF2B5EF4-FFF2-40B4-BE49-F238E27FC236}">
                    <a16:creationId xmlns:a16="http://schemas.microsoft.com/office/drawing/2014/main" id="{206A00A9-DF22-449A-9D2C-D802485942A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376" y="6968"/>
                <a:ext cx="852" cy="5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GB" sz="2000" b="1" dirty="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000" b="1" dirty="0">
                    <a:solidFill>
                      <a:srgbClr val="323E4F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– 4 </a:t>
                </a:r>
                <a:endParaRPr lang="en-GB" sz="20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GB" sz="20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26" name="Text Box 183">
                <a:extLst>
                  <a:ext uri="{FF2B5EF4-FFF2-40B4-BE49-F238E27FC236}">
                    <a16:creationId xmlns:a16="http://schemas.microsoft.com/office/drawing/2014/main" id="{AE92B3BD-2F37-42E7-9EAC-B48EBCD160B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376" y="7536"/>
                <a:ext cx="852" cy="5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GB" sz="2000" b="1" dirty="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000" b="1" dirty="0">
                    <a:solidFill>
                      <a:srgbClr val="323E4F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– 5 </a:t>
                </a:r>
                <a:endParaRPr lang="en-GB" sz="20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GB" sz="20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</p:grpSp>
      </p:grpSp>
      <p:pic>
        <p:nvPicPr>
          <p:cNvPr id="39" name="Picture 1">
            <a:extLst>
              <a:ext uri="{FF2B5EF4-FFF2-40B4-BE49-F238E27FC236}">
                <a16:creationId xmlns:a16="http://schemas.microsoft.com/office/drawing/2014/main" id="{9C69C8EC-BDAD-4FAB-B787-0C43A2DCCB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AutoShape 67">
            <a:extLst>
              <a:ext uri="{FF2B5EF4-FFF2-40B4-BE49-F238E27FC236}">
                <a16:creationId xmlns:a16="http://schemas.microsoft.com/office/drawing/2014/main" id="{65A32582-A85B-4F1D-9F24-23F8FDD780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9796" y="2438998"/>
            <a:ext cx="8515617" cy="1532334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GB" sz="2800" dirty="0">
                <a:latin typeface="+mn-lt"/>
              </a:rPr>
              <a:t>During the day the temperature reached </a:t>
            </a:r>
            <a:r>
              <a:rPr lang="en-GB" sz="2800" b="1" dirty="0">
                <a:solidFill>
                  <a:srgbClr val="FF0000"/>
                </a:solidFill>
                <a:latin typeface="+mn-lt"/>
              </a:rPr>
              <a:t>5</a:t>
            </a:r>
            <a:r>
              <a:rPr lang="en-GB" sz="2400" b="1" dirty="0">
                <a:solidFill>
                  <a:srgbClr val="FF0000"/>
                </a:solidFill>
              </a:rPr>
              <a:t>ºC</a:t>
            </a:r>
            <a:r>
              <a:rPr lang="en-GB" sz="2400" dirty="0">
                <a:latin typeface="+mn-lt"/>
              </a:rPr>
              <a:t> </a:t>
            </a:r>
            <a:r>
              <a:rPr lang="en-GB" sz="2800" dirty="0">
                <a:latin typeface="+mn-lt"/>
              </a:rPr>
              <a:t>but at night the temperature dropped to </a:t>
            </a:r>
            <a:r>
              <a:rPr lang="en-GB" sz="2800" b="1" dirty="0">
                <a:solidFill>
                  <a:srgbClr val="FF0000"/>
                </a:solidFill>
                <a:latin typeface="+mn-lt"/>
              </a:rPr>
              <a:t>-4</a:t>
            </a:r>
            <a:r>
              <a:rPr lang="en-GB" sz="2400" b="1" dirty="0">
                <a:solidFill>
                  <a:srgbClr val="FF0000"/>
                </a:solidFill>
              </a:rPr>
              <a:t>ºC</a:t>
            </a:r>
            <a:r>
              <a:rPr lang="en-GB" sz="2800" dirty="0">
                <a:latin typeface="+mn-lt"/>
              </a:rPr>
              <a:t>.  By how much did the temperature drop? </a:t>
            </a:r>
          </a:p>
        </p:txBody>
      </p:sp>
      <p:sp>
        <p:nvSpPr>
          <p:cNvPr id="42" name="Title 1">
            <a:extLst>
              <a:ext uri="{FF2B5EF4-FFF2-40B4-BE49-F238E27FC236}">
                <a16:creationId xmlns:a16="http://schemas.microsoft.com/office/drawing/2014/main" id="{8649C739-9A18-4DBE-98A4-02EE904C0A79}"/>
              </a:ext>
            </a:extLst>
          </p:cNvPr>
          <p:cNvSpPr txBox="1">
            <a:spLocks/>
          </p:cNvSpPr>
          <p:nvPr/>
        </p:nvSpPr>
        <p:spPr>
          <a:xfrm>
            <a:off x="1671145" y="321198"/>
            <a:ext cx="8649559" cy="1086583"/>
          </a:xfrm>
          <a:prstGeom prst="rect">
            <a:avLst/>
          </a:prstGeom>
          <a:solidFill>
            <a:srgbClr val="FDFEDA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b="1" dirty="0">
                <a:solidFill>
                  <a:srgbClr val="002060"/>
                </a:solidFill>
                <a:latin typeface="+mn-lt"/>
              </a:rPr>
              <a:t>Can use negative numbers in context and calculate intervals across zero </a:t>
            </a:r>
            <a:r>
              <a:rPr lang="en-GB" sz="3200" dirty="0">
                <a:solidFill>
                  <a:schemeClr val="tx2"/>
                </a:solidFill>
                <a:latin typeface="+mn-lt"/>
              </a:rPr>
              <a:t> 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0C990D4-26F4-45C8-B083-2C40717E26FC}"/>
              </a:ext>
            </a:extLst>
          </p:cNvPr>
          <p:cNvSpPr txBox="1"/>
          <p:nvPr/>
        </p:nvSpPr>
        <p:spPr>
          <a:xfrm>
            <a:off x="2158885" y="1569446"/>
            <a:ext cx="84463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rgbClr val="002060"/>
                </a:solidFill>
              </a:rPr>
              <a:t>Vertical number lines</a:t>
            </a:r>
          </a:p>
        </p:txBody>
      </p:sp>
      <p:sp>
        <p:nvSpPr>
          <p:cNvPr id="44" name="AutoShape 67">
            <a:extLst>
              <a:ext uri="{FF2B5EF4-FFF2-40B4-BE49-F238E27FC236}">
                <a16:creationId xmlns:a16="http://schemas.microsoft.com/office/drawing/2014/main" id="{61B3863A-CEC7-488C-BAE6-A919A0B18C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8036" y="5541744"/>
            <a:ext cx="8649555" cy="1055608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>
              <a:spcBef>
                <a:spcPts val="0"/>
              </a:spcBef>
              <a:buNone/>
              <a:defRPr/>
            </a:pPr>
            <a:r>
              <a:rPr lang="en-GB" sz="2800" dirty="0">
                <a:latin typeface="+mn-lt"/>
              </a:rPr>
              <a:t>Using this vertical number line, we can see that if the temperature dropped from 5˚C to -4˚C, it dropped by </a:t>
            </a:r>
            <a:r>
              <a:rPr lang="en-GB" sz="2800" b="1" dirty="0">
                <a:solidFill>
                  <a:srgbClr val="FF0000"/>
                </a:solidFill>
                <a:latin typeface="+mn-lt"/>
              </a:rPr>
              <a:t>9</a:t>
            </a:r>
            <a:r>
              <a:rPr lang="en-GB" sz="2400" b="1" dirty="0">
                <a:solidFill>
                  <a:srgbClr val="FF0000"/>
                </a:solidFill>
                <a:latin typeface="+mn-lt"/>
              </a:rPr>
              <a:t>˚C</a:t>
            </a:r>
            <a:r>
              <a:rPr lang="en-GB" sz="2800" dirty="0">
                <a:latin typeface="+mn-lt"/>
              </a:rPr>
              <a:t>.</a:t>
            </a:r>
          </a:p>
        </p:txBody>
      </p:sp>
      <p:sp>
        <p:nvSpPr>
          <p:cNvPr id="45" name="Rounded Rectangular Callout 261">
            <a:extLst>
              <a:ext uri="{FF2B5EF4-FFF2-40B4-BE49-F238E27FC236}">
                <a16:creationId xmlns:a16="http://schemas.microsoft.com/office/drawing/2014/main" id="{69540FDE-37B3-4A74-81B1-2657DB5811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541" y="2123386"/>
            <a:ext cx="1253655" cy="1025198"/>
          </a:xfrm>
          <a:prstGeom prst="wedgeRoundRectCallout">
            <a:avLst>
              <a:gd name="adj1" fmla="val 77242"/>
              <a:gd name="adj2" fmla="val -51025"/>
              <a:gd name="adj3" fmla="val 16667"/>
            </a:avLst>
          </a:prstGeom>
          <a:solidFill>
            <a:srgbClr val="FFFFFF"/>
          </a:solidFill>
          <a:ln w="9525">
            <a:solidFill>
              <a:schemeClr val="accent4">
                <a:lumMod val="75000"/>
                <a:lumOff val="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sz="25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Start at +5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en-GB" sz="25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Rounded Rectangular Callout 260">
            <a:extLst>
              <a:ext uri="{FF2B5EF4-FFF2-40B4-BE49-F238E27FC236}">
                <a16:creationId xmlns:a16="http://schemas.microsoft.com/office/drawing/2014/main" id="{30A30B05-ACD7-4D9D-8D91-C440BD6607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9022" y="4143734"/>
            <a:ext cx="3626071" cy="977560"/>
          </a:xfrm>
          <a:prstGeom prst="wedgeRoundRectCallout">
            <a:avLst>
              <a:gd name="adj1" fmla="val -92873"/>
              <a:gd name="adj2" fmla="val -52032"/>
              <a:gd name="adj3" fmla="val 16667"/>
            </a:avLst>
          </a:prstGeom>
          <a:solidFill>
            <a:srgbClr val="FFFFFF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5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Count how many steps there are from +5 to -4.</a:t>
            </a:r>
          </a:p>
        </p:txBody>
      </p:sp>
      <p:sp>
        <p:nvSpPr>
          <p:cNvPr id="47" name="Rounded Rectangular Callout 259">
            <a:extLst>
              <a:ext uri="{FF2B5EF4-FFF2-40B4-BE49-F238E27FC236}">
                <a16:creationId xmlns:a16="http://schemas.microsoft.com/office/drawing/2014/main" id="{4415457E-8B3C-4718-B786-55D0B454B8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650" y="5646776"/>
            <a:ext cx="1107883" cy="1100636"/>
          </a:xfrm>
          <a:prstGeom prst="wedgeRoundRectCallout">
            <a:avLst>
              <a:gd name="adj1" fmla="val 97679"/>
              <a:gd name="adj2" fmla="val -13081"/>
              <a:gd name="adj3" fmla="val 16667"/>
            </a:avLst>
          </a:prstGeom>
          <a:solidFill>
            <a:srgbClr val="FFFFFF"/>
          </a:solidFill>
          <a:ln w="9525">
            <a:solidFill>
              <a:schemeClr val="accent4">
                <a:lumMod val="75000"/>
                <a:lumOff val="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sz="25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Finish at </a:t>
            </a:r>
            <a:r>
              <a:rPr lang="en-GB" sz="25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GB" sz="25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 </a:t>
            </a:r>
          </a:p>
        </p:txBody>
      </p:sp>
      <p:pic>
        <p:nvPicPr>
          <p:cNvPr id="48" name="Picture 6" descr="Image result for eyes cartoon">
            <a:extLst>
              <a:ext uri="{FF2B5EF4-FFF2-40B4-BE49-F238E27FC236}">
                <a16:creationId xmlns:a16="http://schemas.microsoft.com/office/drawing/2014/main" id="{E144435E-EF7C-4B93-B22E-EA486CA0D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465" y="1523475"/>
            <a:ext cx="1187450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78079234-1D43-EB49-81E2-661D94D54A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77662" y="420961"/>
            <a:ext cx="1468702" cy="970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542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 animBg="1"/>
      <p:bldP spid="4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1">
            <a:extLst>
              <a:ext uri="{FF2B5EF4-FFF2-40B4-BE49-F238E27FC236}">
                <a16:creationId xmlns:a16="http://schemas.microsoft.com/office/drawing/2014/main" id="{9C69C8EC-BDAD-4FAB-B787-0C43A2DCCB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AutoShape 67">
            <a:extLst>
              <a:ext uri="{FF2B5EF4-FFF2-40B4-BE49-F238E27FC236}">
                <a16:creationId xmlns:a16="http://schemas.microsoft.com/office/drawing/2014/main" id="{65A32582-A85B-4F1D-9F24-23F8FDD780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9796" y="2677361"/>
            <a:ext cx="8515617" cy="1055608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GB" sz="2800" dirty="0">
                <a:latin typeface="+mn-lt"/>
              </a:rPr>
              <a:t>The temperature in Leeds is </a:t>
            </a:r>
            <a:r>
              <a:rPr lang="en-GB" sz="2800" b="1" dirty="0">
                <a:solidFill>
                  <a:srgbClr val="FF0000"/>
                </a:solidFill>
                <a:latin typeface="+mn-lt"/>
              </a:rPr>
              <a:t>-3</a:t>
            </a:r>
            <a:r>
              <a:rPr lang="en-GB" sz="2400" b="1" dirty="0">
                <a:solidFill>
                  <a:srgbClr val="FF0000"/>
                </a:solidFill>
              </a:rPr>
              <a:t>ºC</a:t>
            </a:r>
            <a:r>
              <a:rPr lang="en-GB" sz="2800" dirty="0">
                <a:latin typeface="+mn-lt"/>
              </a:rPr>
              <a:t>. In London it is </a:t>
            </a:r>
            <a:r>
              <a:rPr lang="en-GB" sz="2800" b="1" dirty="0">
                <a:solidFill>
                  <a:srgbClr val="FF0000"/>
                </a:solidFill>
                <a:latin typeface="+mn-lt"/>
              </a:rPr>
              <a:t>5</a:t>
            </a:r>
            <a:r>
              <a:rPr lang="en-GB" sz="2400" b="1" dirty="0">
                <a:solidFill>
                  <a:srgbClr val="FF0000"/>
                </a:solidFill>
              </a:rPr>
              <a:t>ºC</a:t>
            </a:r>
            <a:r>
              <a:rPr lang="en-GB" sz="2800" dirty="0">
                <a:latin typeface="+mn-lt"/>
              </a:rPr>
              <a:t> warmer.  What is the temperature in London?</a:t>
            </a:r>
          </a:p>
        </p:txBody>
      </p:sp>
      <p:sp>
        <p:nvSpPr>
          <p:cNvPr id="42" name="Title 1">
            <a:extLst>
              <a:ext uri="{FF2B5EF4-FFF2-40B4-BE49-F238E27FC236}">
                <a16:creationId xmlns:a16="http://schemas.microsoft.com/office/drawing/2014/main" id="{8649C739-9A18-4DBE-98A4-02EE904C0A79}"/>
              </a:ext>
            </a:extLst>
          </p:cNvPr>
          <p:cNvSpPr txBox="1">
            <a:spLocks/>
          </p:cNvSpPr>
          <p:nvPr/>
        </p:nvSpPr>
        <p:spPr>
          <a:xfrm>
            <a:off x="1671145" y="321198"/>
            <a:ext cx="8649559" cy="1086583"/>
          </a:xfrm>
          <a:prstGeom prst="rect">
            <a:avLst/>
          </a:prstGeom>
          <a:solidFill>
            <a:srgbClr val="FDFEDA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b="1" dirty="0">
                <a:solidFill>
                  <a:srgbClr val="002060"/>
                </a:solidFill>
                <a:latin typeface="+mn-lt"/>
              </a:rPr>
              <a:t>Can use negative numbers in context and calculate intervals across zero </a:t>
            </a:r>
            <a:r>
              <a:rPr lang="en-GB" sz="3200" dirty="0">
                <a:solidFill>
                  <a:schemeClr val="tx2"/>
                </a:solidFill>
                <a:latin typeface="+mn-lt"/>
              </a:rPr>
              <a:t> 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0C990D4-26F4-45C8-B083-2C40717E26FC}"/>
              </a:ext>
            </a:extLst>
          </p:cNvPr>
          <p:cNvSpPr txBox="1"/>
          <p:nvPr/>
        </p:nvSpPr>
        <p:spPr>
          <a:xfrm>
            <a:off x="1763266" y="1621078"/>
            <a:ext cx="84463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rgbClr val="002060"/>
                </a:solidFill>
              </a:rPr>
              <a:t>Your turn</a:t>
            </a:r>
          </a:p>
        </p:txBody>
      </p:sp>
      <p:sp>
        <p:nvSpPr>
          <p:cNvPr id="44" name="AutoShape 67">
            <a:extLst>
              <a:ext uri="{FF2B5EF4-FFF2-40B4-BE49-F238E27FC236}">
                <a16:creationId xmlns:a16="http://schemas.microsoft.com/office/drawing/2014/main" id="{61B3863A-CEC7-488C-BAE6-A919A0B18C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8036" y="5541744"/>
            <a:ext cx="8649555" cy="1055608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ts val="0"/>
              </a:spcBef>
              <a:buNone/>
              <a:defRPr/>
            </a:pPr>
            <a:r>
              <a:rPr lang="en-GB" sz="2800" dirty="0">
                <a:latin typeface="+mn-lt"/>
              </a:rPr>
              <a:t>Starting at -3, and counting up 5 steps, we can see that the temperature in London will be </a:t>
            </a:r>
            <a:r>
              <a:rPr lang="en-GB" sz="2800" b="1" dirty="0">
                <a:solidFill>
                  <a:srgbClr val="FF0000"/>
                </a:solidFill>
                <a:latin typeface="+mn-lt"/>
              </a:rPr>
              <a:t>2</a:t>
            </a:r>
            <a:r>
              <a:rPr lang="en-GB" sz="2400" b="1" dirty="0">
                <a:solidFill>
                  <a:srgbClr val="FF0000"/>
                </a:solidFill>
              </a:rPr>
              <a:t>ºC</a:t>
            </a:r>
            <a:r>
              <a:rPr lang="en-GB" sz="2800" dirty="0">
                <a:latin typeface="+mn-lt"/>
              </a:rPr>
              <a:t>.</a:t>
            </a:r>
            <a:endParaRPr lang="en-GB" sz="2400" dirty="0">
              <a:latin typeface="+mn-lt"/>
            </a:endParaRPr>
          </a:p>
        </p:txBody>
      </p:sp>
      <p:sp>
        <p:nvSpPr>
          <p:cNvPr id="45" name="Rounded Rectangular Callout 261">
            <a:extLst>
              <a:ext uri="{FF2B5EF4-FFF2-40B4-BE49-F238E27FC236}">
                <a16:creationId xmlns:a16="http://schemas.microsoft.com/office/drawing/2014/main" id="{69540FDE-37B3-4A74-81B1-2657DB5811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624" y="2677361"/>
            <a:ext cx="1253655" cy="1025198"/>
          </a:xfrm>
          <a:prstGeom prst="wedgeRoundRectCallout">
            <a:avLst>
              <a:gd name="adj1" fmla="val 91004"/>
              <a:gd name="adj2" fmla="val -14002"/>
              <a:gd name="adj3" fmla="val 16667"/>
            </a:avLst>
          </a:prstGeom>
          <a:solidFill>
            <a:srgbClr val="FFFFFF"/>
          </a:solidFill>
          <a:ln w="9525">
            <a:solidFill>
              <a:schemeClr val="accent4">
                <a:lumMod val="75000"/>
                <a:lumOff val="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Finish at +</a:t>
            </a:r>
            <a:r>
              <a:rPr lang="en-GB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GB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en-GB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Rounded Rectangular Callout 260">
            <a:extLst>
              <a:ext uri="{FF2B5EF4-FFF2-40B4-BE49-F238E27FC236}">
                <a16:creationId xmlns:a16="http://schemas.microsoft.com/office/drawing/2014/main" id="{30A30B05-ACD7-4D9D-8D91-C440BD6607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6712" y="4248788"/>
            <a:ext cx="3039476" cy="678874"/>
          </a:xfrm>
          <a:prstGeom prst="wedgeRoundRectCallout">
            <a:avLst>
              <a:gd name="adj1" fmla="val -92873"/>
              <a:gd name="adj2" fmla="val -52032"/>
              <a:gd name="adj3" fmla="val 16667"/>
            </a:avLst>
          </a:prstGeom>
          <a:solidFill>
            <a:srgbClr val="FFFFFF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Count up 5 steps.</a:t>
            </a:r>
          </a:p>
        </p:txBody>
      </p:sp>
      <p:sp>
        <p:nvSpPr>
          <p:cNvPr id="47" name="Rounded Rectangular Callout 259">
            <a:extLst>
              <a:ext uri="{FF2B5EF4-FFF2-40B4-BE49-F238E27FC236}">
                <a16:creationId xmlns:a16="http://schemas.microsoft.com/office/drawing/2014/main" id="{4415457E-8B3C-4718-B786-55D0B454B8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434" y="5058928"/>
            <a:ext cx="1107883" cy="1100636"/>
          </a:xfrm>
          <a:prstGeom prst="wedgeRoundRectCallout">
            <a:avLst>
              <a:gd name="adj1" fmla="val 97679"/>
              <a:gd name="adj2" fmla="val -13081"/>
              <a:gd name="adj3" fmla="val 16667"/>
            </a:avLst>
          </a:prstGeom>
          <a:solidFill>
            <a:srgbClr val="FFFFFF"/>
          </a:solidFill>
          <a:ln w="9525">
            <a:solidFill>
              <a:schemeClr val="accent4">
                <a:lumMod val="75000"/>
                <a:lumOff val="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Start 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 -3 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F95CF7DE-5BC4-4B33-8C1F-901A805429E8}"/>
              </a:ext>
            </a:extLst>
          </p:cNvPr>
          <p:cNvGrpSpPr>
            <a:grpSpLocks/>
          </p:cNvGrpSpPr>
          <p:nvPr/>
        </p:nvGrpSpPr>
        <p:grpSpPr bwMode="auto">
          <a:xfrm>
            <a:off x="1763266" y="1448771"/>
            <a:ext cx="1410119" cy="5143364"/>
            <a:chOff x="7252" y="8672"/>
            <a:chExt cx="1420" cy="6248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30693605-1119-4700-B7D4-9CA50A2D4A7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36" y="8672"/>
              <a:ext cx="1136" cy="6248"/>
              <a:chOff x="10092" y="1856"/>
              <a:chExt cx="1136" cy="6248"/>
            </a:xfrm>
          </p:grpSpPr>
          <p:sp>
            <p:nvSpPr>
              <p:cNvPr id="55" name="Text Box 187">
                <a:extLst>
                  <a:ext uri="{FF2B5EF4-FFF2-40B4-BE49-F238E27FC236}">
                    <a16:creationId xmlns:a16="http://schemas.microsoft.com/office/drawing/2014/main" id="{7E7EFD57-6CAA-4DB3-8212-49F97526C95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376" y="1856"/>
                <a:ext cx="852" cy="5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GB" b="1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+5</a:t>
                </a:r>
                <a:endParaRPr lang="en-GB" sz="240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GB" sz="240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id="{05C77FED-212B-4334-AD0E-E39901F1B65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092" y="2140"/>
                <a:ext cx="284" cy="5680"/>
                <a:chOff x="10092" y="2140"/>
                <a:chExt cx="284" cy="5680"/>
              </a:xfrm>
            </p:grpSpPr>
            <p:cxnSp>
              <p:nvCxnSpPr>
                <p:cNvPr id="67" name="AutoShape 189">
                  <a:extLst>
                    <a:ext uri="{FF2B5EF4-FFF2-40B4-BE49-F238E27FC236}">
                      <a16:creationId xmlns:a16="http://schemas.microsoft.com/office/drawing/2014/main" id="{F71A0AF7-C3BD-4646-8FED-D1BDD5F12B84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10092" y="2140"/>
                  <a:ext cx="0" cy="568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8" name="AutoShape 190">
                  <a:extLst>
                    <a:ext uri="{FF2B5EF4-FFF2-40B4-BE49-F238E27FC236}">
                      <a16:creationId xmlns:a16="http://schemas.microsoft.com/office/drawing/2014/main" id="{87ABC6E7-D7A3-4A41-9FEA-4A53E28F423C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10092" y="2708"/>
                  <a:ext cx="284" cy="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9" name="AutoShape 191">
                  <a:extLst>
                    <a:ext uri="{FF2B5EF4-FFF2-40B4-BE49-F238E27FC236}">
                      <a16:creationId xmlns:a16="http://schemas.microsoft.com/office/drawing/2014/main" id="{6A66CFE3-19F2-44FC-8DEE-1D5CE07C93B7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10092" y="3276"/>
                  <a:ext cx="284" cy="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70" name="AutoShape 192">
                  <a:extLst>
                    <a:ext uri="{FF2B5EF4-FFF2-40B4-BE49-F238E27FC236}">
                      <a16:creationId xmlns:a16="http://schemas.microsoft.com/office/drawing/2014/main" id="{9C2C905B-3974-45F1-959B-B7F755FF7BDD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10092" y="3844"/>
                  <a:ext cx="284" cy="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71" name="AutoShape 193">
                  <a:extLst>
                    <a:ext uri="{FF2B5EF4-FFF2-40B4-BE49-F238E27FC236}">
                      <a16:creationId xmlns:a16="http://schemas.microsoft.com/office/drawing/2014/main" id="{67AFD2DC-2AEC-40A5-B87F-38381BB28A41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10092" y="4412"/>
                  <a:ext cx="284" cy="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72" name="AutoShape 194">
                  <a:extLst>
                    <a:ext uri="{FF2B5EF4-FFF2-40B4-BE49-F238E27FC236}">
                      <a16:creationId xmlns:a16="http://schemas.microsoft.com/office/drawing/2014/main" id="{9E23FD20-6FFA-4A66-AD4A-AFD997C27B8D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10092" y="4980"/>
                  <a:ext cx="284" cy="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73" name="AutoShape 195">
                  <a:extLst>
                    <a:ext uri="{FF2B5EF4-FFF2-40B4-BE49-F238E27FC236}">
                      <a16:creationId xmlns:a16="http://schemas.microsoft.com/office/drawing/2014/main" id="{4AD6783C-3DDF-48A0-BB6A-15E718F2235B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10092" y="5548"/>
                  <a:ext cx="284" cy="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74" name="AutoShape 196">
                  <a:extLst>
                    <a:ext uri="{FF2B5EF4-FFF2-40B4-BE49-F238E27FC236}">
                      <a16:creationId xmlns:a16="http://schemas.microsoft.com/office/drawing/2014/main" id="{79A75995-2E8A-47E7-A540-A3A888BE77E9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10092" y="6116"/>
                  <a:ext cx="284" cy="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75" name="AutoShape 197">
                  <a:extLst>
                    <a:ext uri="{FF2B5EF4-FFF2-40B4-BE49-F238E27FC236}">
                      <a16:creationId xmlns:a16="http://schemas.microsoft.com/office/drawing/2014/main" id="{FA151A70-74D8-42FA-97E9-DF2B21A849EA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10092" y="6684"/>
                  <a:ext cx="284" cy="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76" name="AutoShape 198">
                  <a:extLst>
                    <a:ext uri="{FF2B5EF4-FFF2-40B4-BE49-F238E27FC236}">
                      <a16:creationId xmlns:a16="http://schemas.microsoft.com/office/drawing/2014/main" id="{11C5E979-5FFA-4AB5-BAA9-7AD97F49FC76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10092" y="2140"/>
                  <a:ext cx="284" cy="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77" name="AutoShape 199">
                  <a:extLst>
                    <a:ext uri="{FF2B5EF4-FFF2-40B4-BE49-F238E27FC236}">
                      <a16:creationId xmlns:a16="http://schemas.microsoft.com/office/drawing/2014/main" id="{CB6C252C-F523-411D-9225-C0201267740E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10092" y="7252"/>
                  <a:ext cx="284" cy="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78" name="AutoShape 200">
                  <a:extLst>
                    <a:ext uri="{FF2B5EF4-FFF2-40B4-BE49-F238E27FC236}">
                      <a16:creationId xmlns:a16="http://schemas.microsoft.com/office/drawing/2014/main" id="{CB178081-A363-46E7-A382-832B86D8FFA3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10092" y="7820"/>
                  <a:ext cx="284" cy="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57" name="Text Box 201">
                <a:extLst>
                  <a:ext uri="{FF2B5EF4-FFF2-40B4-BE49-F238E27FC236}">
                    <a16:creationId xmlns:a16="http://schemas.microsoft.com/office/drawing/2014/main" id="{F7ACE3F1-597D-4985-92BB-655265BF97B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376" y="2424"/>
                <a:ext cx="852" cy="5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GB" b="1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+4</a:t>
                </a:r>
                <a:endParaRPr lang="en-GB" sz="240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GB" sz="240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58" name="Text Box 202">
                <a:extLst>
                  <a:ext uri="{FF2B5EF4-FFF2-40B4-BE49-F238E27FC236}">
                    <a16:creationId xmlns:a16="http://schemas.microsoft.com/office/drawing/2014/main" id="{A4E6F138-5792-4C1C-A756-B5C107733F5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376" y="2992"/>
                <a:ext cx="852" cy="5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GB" b="1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+3</a:t>
                </a:r>
                <a:endParaRPr lang="en-GB" sz="240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GB" sz="240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59" name="Text Box 203">
                <a:extLst>
                  <a:ext uri="{FF2B5EF4-FFF2-40B4-BE49-F238E27FC236}">
                    <a16:creationId xmlns:a16="http://schemas.microsoft.com/office/drawing/2014/main" id="{7F592E60-0219-47BE-9573-F1AD342A65A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376" y="3560"/>
                <a:ext cx="852" cy="5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GB" b="1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+2</a:t>
                </a:r>
                <a:endParaRPr lang="en-GB" sz="240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GB" sz="240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60" name="Text Box 204">
                <a:extLst>
                  <a:ext uri="{FF2B5EF4-FFF2-40B4-BE49-F238E27FC236}">
                    <a16:creationId xmlns:a16="http://schemas.microsoft.com/office/drawing/2014/main" id="{11A31BC4-2268-4263-B343-87414D80DA7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376" y="4128"/>
                <a:ext cx="852" cy="5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GB" b="1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+1</a:t>
                </a:r>
                <a:endParaRPr lang="en-GB" sz="240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GB" sz="240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61" name="Text Box 205">
                <a:extLst>
                  <a:ext uri="{FF2B5EF4-FFF2-40B4-BE49-F238E27FC236}">
                    <a16:creationId xmlns:a16="http://schemas.microsoft.com/office/drawing/2014/main" id="{E620D0A0-4E5F-4FFB-B9C4-22A77EF0159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376" y="4696"/>
                <a:ext cx="852" cy="5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GB" b="1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0</a:t>
                </a:r>
                <a:endParaRPr lang="en-GB" sz="240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GB" sz="240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62" name="Text Box 206">
                <a:extLst>
                  <a:ext uri="{FF2B5EF4-FFF2-40B4-BE49-F238E27FC236}">
                    <a16:creationId xmlns:a16="http://schemas.microsoft.com/office/drawing/2014/main" id="{745F0261-A55C-4019-834E-D99F2BEFD5E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376" y="5264"/>
                <a:ext cx="852" cy="5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GB" b="1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b="1">
                    <a:solidFill>
                      <a:srgbClr val="323E4F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– 1 </a:t>
                </a:r>
                <a:endParaRPr lang="en-GB" sz="240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GB" sz="240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63" name="Text Box 207">
                <a:extLst>
                  <a:ext uri="{FF2B5EF4-FFF2-40B4-BE49-F238E27FC236}">
                    <a16:creationId xmlns:a16="http://schemas.microsoft.com/office/drawing/2014/main" id="{45E2A8DB-2A2E-4563-ACB8-11324ADBC3F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376" y="5832"/>
                <a:ext cx="852" cy="5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GB" b="1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b="1">
                    <a:solidFill>
                      <a:srgbClr val="323E4F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– 2 </a:t>
                </a:r>
                <a:endParaRPr lang="en-GB" sz="240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GB" sz="240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64" name="Text Box 208">
                <a:extLst>
                  <a:ext uri="{FF2B5EF4-FFF2-40B4-BE49-F238E27FC236}">
                    <a16:creationId xmlns:a16="http://schemas.microsoft.com/office/drawing/2014/main" id="{76BA07A6-CC8D-437C-9616-A6574ED372A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376" y="6400"/>
                <a:ext cx="852" cy="5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GB" b="1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b="1">
                    <a:solidFill>
                      <a:srgbClr val="323E4F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– 3 </a:t>
                </a:r>
                <a:endParaRPr lang="en-GB" sz="240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GB" sz="240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65" name="Text Box 209">
                <a:extLst>
                  <a:ext uri="{FF2B5EF4-FFF2-40B4-BE49-F238E27FC236}">
                    <a16:creationId xmlns:a16="http://schemas.microsoft.com/office/drawing/2014/main" id="{313BD29C-72C9-4C41-9D70-A32AD8CBC5F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376" y="6968"/>
                <a:ext cx="852" cy="5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GB" b="1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b="1">
                    <a:solidFill>
                      <a:srgbClr val="323E4F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– 4 </a:t>
                </a:r>
                <a:endParaRPr lang="en-GB" sz="240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GB" sz="240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66" name="Text Box 210">
                <a:extLst>
                  <a:ext uri="{FF2B5EF4-FFF2-40B4-BE49-F238E27FC236}">
                    <a16:creationId xmlns:a16="http://schemas.microsoft.com/office/drawing/2014/main" id="{60ED16B3-F86A-42E4-A6B2-A9670A1C830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376" y="7536"/>
                <a:ext cx="852" cy="5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GB" b="1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b="1">
                    <a:solidFill>
                      <a:srgbClr val="323E4F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– 5 </a:t>
                </a:r>
                <a:endParaRPr lang="en-GB" sz="240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GB" sz="240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</p:grpSp>
        <p:sp>
          <p:nvSpPr>
            <p:cNvPr id="50" name="Freeform 211">
              <a:extLst>
                <a:ext uri="{FF2B5EF4-FFF2-40B4-BE49-F238E27FC236}">
                  <a16:creationId xmlns:a16="http://schemas.microsoft.com/office/drawing/2014/main" id="{3A46A6CD-061C-43EB-AAC0-F6A3A3D03EC5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7252" y="12932"/>
              <a:ext cx="284" cy="568"/>
            </a:xfrm>
            <a:custGeom>
              <a:avLst/>
              <a:gdLst>
                <a:gd name="T0" fmla="*/ 284 w 284"/>
                <a:gd name="T1" fmla="*/ 0 h 568"/>
                <a:gd name="T2" fmla="*/ 0 w 284"/>
                <a:gd name="T3" fmla="*/ 284 h 568"/>
                <a:gd name="T4" fmla="*/ 284 w 284"/>
                <a:gd name="T5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4" h="568">
                  <a:moveTo>
                    <a:pt x="284" y="0"/>
                  </a:moveTo>
                  <a:cubicBezTo>
                    <a:pt x="142" y="94"/>
                    <a:pt x="0" y="189"/>
                    <a:pt x="0" y="284"/>
                  </a:cubicBezTo>
                  <a:cubicBezTo>
                    <a:pt x="0" y="379"/>
                    <a:pt x="142" y="473"/>
                    <a:pt x="284" y="568"/>
                  </a:cubicBezTo>
                </a:path>
              </a:pathLst>
            </a:custGeom>
            <a:noFill/>
            <a:ln w="28575">
              <a:solidFill>
                <a:srgbClr val="7030A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 sz="4000"/>
            </a:p>
          </p:txBody>
        </p:sp>
        <p:sp>
          <p:nvSpPr>
            <p:cNvPr id="51" name="Freeform 212">
              <a:extLst>
                <a:ext uri="{FF2B5EF4-FFF2-40B4-BE49-F238E27FC236}">
                  <a16:creationId xmlns:a16="http://schemas.microsoft.com/office/drawing/2014/main" id="{8C2E4415-5577-4A76-8C1D-842C39C089D6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7252" y="12364"/>
              <a:ext cx="284" cy="568"/>
            </a:xfrm>
            <a:custGeom>
              <a:avLst/>
              <a:gdLst>
                <a:gd name="T0" fmla="*/ 284 w 284"/>
                <a:gd name="T1" fmla="*/ 0 h 568"/>
                <a:gd name="T2" fmla="*/ 0 w 284"/>
                <a:gd name="T3" fmla="*/ 284 h 568"/>
                <a:gd name="T4" fmla="*/ 284 w 284"/>
                <a:gd name="T5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4" h="568">
                  <a:moveTo>
                    <a:pt x="284" y="0"/>
                  </a:moveTo>
                  <a:cubicBezTo>
                    <a:pt x="142" y="94"/>
                    <a:pt x="0" y="189"/>
                    <a:pt x="0" y="284"/>
                  </a:cubicBezTo>
                  <a:cubicBezTo>
                    <a:pt x="0" y="379"/>
                    <a:pt x="142" y="473"/>
                    <a:pt x="284" y="568"/>
                  </a:cubicBezTo>
                </a:path>
              </a:pathLst>
            </a:custGeom>
            <a:noFill/>
            <a:ln w="28575">
              <a:solidFill>
                <a:srgbClr val="7030A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 sz="4000"/>
            </a:p>
          </p:txBody>
        </p:sp>
        <p:sp>
          <p:nvSpPr>
            <p:cNvPr id="52" name="Freeform 213">
              <a:extLst>
                <a:ext uri="{FF2B5EF4-FFF2-40B4-BE49-F238E27FC236}">
                  <a16:creationId xmlns:a16="http://schemas.microsoft.com/office/drawing/2014/main" id="{3575EAB9-072A-4C43-8013-E29047A7502D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7252" y="11796"/>
              <a:ext cx="284" cy="568"/>
            </a:xfrm>
            <a:custGeom>
              <a:avLst/>
              <a:gdLst>
                <a:gd name="T0" fmla="*/ 284 w 284"/>
                <a:gd name="T1" fmla="*/ 0 h 568"/>
                <a:gd name="T2" fmla="*/ 0 w 284"/>
                <a:gd name="T3" fmla="*/ 284 h 568"/>
                <a:gd name="T4" fmla="*/ 284 w 284"/>
                <a:gd name="T5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4" h="568">
                  <a:moveTo>
                    <a:pt x="284" y="0"/>
                  </a:moveTo>
                  <a:cubicBezTo>
                    <a:pt x="142" y="94"/>
                    <a:pt x="0" y="189"/>
                    <a:pt x="0" y="284"/>
                  </a:cubicBezTo>
                  <a:cubicBezTo>
                    <a:pt x="0" y="379"/>
                    <a:pt x="142" y="473"/>
                    <a:pt x="284" y="568"/>
                  </a:cubicBezTo>
                </a:path>
              </a:pathLst>
            </a:custGeom>
            <a:noFill/>
            <a:ln w="28575">
              <a:solidFill>
                <a:srgbClr val="7030A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 sz="4000"/>
            </a:p>
          </p:txBody>
        </p:sp>
        <p:sp>
          <p:nvSpPr>
            <p:cNvPr id="53" name="Freeform 214">
              <a:extLst>
                <a:ext uri="{FF2B5EF4-FFF2-40B4-BE49-F238E27FC236}">
                  <a16:creationId xmlns:a16="http://schemas.microsoft.com/office/drawing/2014/main" id="{865303B2-BA38-4684-921B-2CA7070FDAD4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7252" y="11228"/>
              <a:ext cx="284" cy="568"/>
            </a:xfrm>
            <a:custGeom>
              <a:avLst/>
              <a:gdLst>
                <a:gd name="T0" fmla="*/ 284 w 284"/>
                <a:gd name="T1" fmla="*/ 0 h 568"/>
                <a:gd name="T2" fmla="*/ 0 w 284"/>
                <a:gd name="T3" fmla="*/ 284 h 568"/>
                <a:gd name="T4" fmla="*/ 284 w 284"/>
                <a:gd name="T5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4" h="568">
                  <a:moveTo>
                    <a:pt x="284" y="0"/>
                  </a:moveTo>
                  <a:cubicBezTo>
                    <a:pt x="142" y="94"/>
                    <a:pt x="0" y="189"/>
                    <a:pt x="0" y="284"/>
                  </a:cubicBezTo>
                  <a:cubicBezTo>
                    <a:pt x="0" y="379"/>
                    <a:pt x="142" y="473"/>
                    <a:pt x="284" y="568"/>
                  </a:cubicBezTo>
                </a:path>
              </a:pathLst>
            </a:custGeom>
            <a:noFill/>
            <a:ln w="28575">
              <a:solidFill>
                <a:srgbClr val="7030A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 sz="4000"/>
            </a:p>
          </p:txBody>
        </p:sp>
        <p:sp>
          <p:nvSpPr>
            <p:cNvPr id="54" name="Freeform 215">
              <a:extLst>
                <a:ext uri="{FF2B5EF4-FFF2-40B4-BE49-F238E27FC236}">
                  <a16:creationId xmlns:a16="http://schemas.microsoft.com/office/drawing/2014/main" id="{2ACF6AEB-7615-4440-806B-9DAE33B50C1A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7252" y="10660"/>
              <a:ext cx="284" cy="568"/>
            </a:xfrm>
            <a:custGeom>
              <a:avLst/>
              <a:gdLst>
                <a:gd name="T0" fmla="*/ 284 w 284"/>
                <a:gd name="T1" fmla="*/ 0 h 568"/>
                <a:gd name="T2" fmla="*/ 0 w 284"/>
                <a:gd name="T3" fmla="*/ 284 h 568"/>
                <a:gd name="T4" fmla="*/ 284 w 284"/>
                <a:gd name="T5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4" h="568">
                  <a:moveTo>
                    <a:pt x="284" y="0"/>
                  </a:moveTo>
                  <a:cubicBezTo>
                    <a:pt x="142" y="94"/>
                    <a:pt x="0" y="189"/>
                    <a:pt x="0" y="284"/>
                  </a:cubicBezTo>
                  <a:cubicBezTo>
                    <a:pt x="0" y="379"/>
                    <a:pt x="142" y="473"/>
                    <a:pt x="284" y="568"/>
                  </a:cubicBezTo>
                </a:path>
              </a:pathLst>
            </a:custGeom>
            <a:noFill/>
            <a:ln w="28575">
              <a:solidFill>
                <a:srgbClr val="7030A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 sz="4000"/>
            </a:p>
          </p:txBody>
        </p:sp>
      </p:grpSp>
      <p:pic>
        <p:nvPicPr>
          <p:cNvPr id="79" name="Picture 50" descr="Image result for pencil clipart7">
            <a:extLst>
              <a:ext uri="{FF2B5EF4-FFF2-40B4-BE49-F238E27FC236}">
                <a16:creationId xmlns:a16="http://schemas.microsoft.com/office/drawing/2014/main" id="{7558882B-954B-4818-8CD3-5D5C036CA1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7252" y="4019599"/>
            <a:ext cx="1235996" cy="1201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2F3375C9-368F-A34B-AD43-1A20E2DF04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77662" y="420961"/>
            <a:ext cx="1468702" cy="970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393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 animBg="1"/>
      <p:bldP spid="4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1">
            <a:extLst>
              <a:ext uri="{FF2B5EF4-FFF2-40B4-BE49-F238E27FC236}">
                <a16:creationId xmlns:a16="http://schemas.microsoft.com/office/drawing/2014/main" id="{9C69C8EC-BDAD-4FAB-B787-0C43A2DCCB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AutoShape 67">
            <a:extLst>
              <a:ext uri="{FF2B5EF4-FFF2-40B4-BE49-F238E27FC236}">
                <a16:creationId xmlns:a16="http://schemas.microsoft.com/office/drawing/2014/main" id="{65A32582-A85B-4F1D-9F24-23F8FDD780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573" y="2408645"/>
            <a:ext cx="9142187" cy="1532334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GB" sz="2800" dirty="0">
                <a:latin typeface="+mn-lt"/>
              </a:rPr>
              <a:t>An underwater vehicle is below sea level at </a:t>
            </a:r>
            <a:r>
              <a:rPr lang="en-GB" sz="2800" b="1" dirty="0">
                <a:solidFill>
                  <a:srgbClr val="FF0000"/>
                </a:solidFill>
                <a:latin typeface="+mn-lt"/>
              </a:rPr>
              <a:t>-40m</a:t>
            </a:r>
            <a:r>
              <a:rPr lang="en-GB" sz="2800" dirty="0">
                <a:latin typeface="+mn-lt"/>
              </a:rPr>
              <a:t>. It is lifted onto the deck of a boat which is above sea level at </a:t>
            </a:r>
            <a:r>
              <a:rPr lang="en-GB" sz="2800" b="1" dirty="0">
                <a:solidFill>
                  <a:srgbClr val="FF0000"/>
                </a:solidFill>
                <a:latin typeface="+mn-lt"/>
              </a:rPr>
              <a:t>+10m</a:t>
            </a:r>
            <a:r>
              <a:rPr lang="en-GB" sz="2800" dirty="0">
                <a:latin typeface="+mn-lt"/>
              </a:rPr>
              <a:t>.  How far does it go up? Use the number line to help.</a:t>
            </a:r>
          </a:p>
        </p:txBody>
      </p:sp>
      <p:sp>
        <p:nvSpPr>
          <p:cNvPr id="42" name="Title 1">
            <a:extLst>
              <a:ext uri="{FF2B5EF4-FFF2-40B4-BE49-F238E27FC236}">
                <a16:creationId xmlns:a16="http://schemas.microsoft.com/office/drawing/2014/main" id="{8649C739-9A18-4DBE-98A4-02EE904C0A79}"/>
              </a:ext>
            </a:extLst>
          </p:cNvPr>
          <p:cNvSpPr txBox="1">
            <a:spLocks/>
          </p:cNvSpPr>
          <p:nvPr/>
        </p:nvSpPr>
        <p:spPr>
          <a:xfrm>
            <a:off x="1671145" y="321198"/>
            <a:ext cx="8649559" cy="1086583"/>
          </a:xfrm>
          <a:prstGeom prst="rect">
            <a:avLst/>
          </a:prstGeom>
          <a:solidFill>
            <a:srgbClr val="FDFEDA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b="1" dirty="0">
                <a:solidFill>
                  <a:srgbClr val="002060"/>
                </a:solidFill>
                <a:latin typeface="+mn-lt"/>
              </a:rPr>
              <a:t>Can use negative numbers in context and calculate intervals across zero </a:t>
            </a:r>
            <a:r>
              <a:rPr lang="en-GB" sz="3200" dirty="0">
                <a:solidFill>
                  <a:schemeClr val="tx2"/>
                </a:solidFill>
                <a:latin typeface="+mn-lt"/>
              </a:rPr>
              <a:t> 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0C990D4-26F4-45C8-B083-2C40717E26FC}"/>
              </a:ext>
            </a:extLst>
          </p:cNvPr>
          <p:cNvSpPr txBox="1"/>
          <p:nvPr/>
        </p:nvSpPr>
        <p:spPr>
          <a:xfrm>
            <a:off x="1430871" y="1554270"/>
            <a:ext cx="84463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rgbClr val="002060"/>
                </a:solidFill>
              </a:rPr>
              <a:t>Your turn</a:t>
            </a:r>
          </a:p>
        </p:txBody>
      </p:sp>
      <p:sp>
        <p:nvSpPr>
          <p:cNvPr id="44" name="AutoShape 67">
            <a:extLst>
              <a:ext uri="{FF2B5EF4-FFF2-40B4-BE49-F238E27FC236}">
                <a16:creationId xmlns:a16="http://schemas.microsoft.com/office/drawing/2014/main" id="{61B3863A-CEC7-488C-BAE6-A919A0B18C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404" y="4131431"/>
            <a:ext cx="9078421" cy="1532334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GB" sz="2800" dirty="0">
                <a:latin typeface="+mn-lt"/>
              </a:rPr>
              <a:t>We can see on the number line that from -40 to 10 is            </a:t>
            </a:r>
            <a:r>
              <a:rPr lang="en-GB" sz="2800" b="1" dirty="0">
                <a:latin typeface="+mn-lt"/>
              </a:rPr>
              <a:t>5 steps</a:t>
            </a:r>
            <a:r>
              <a:rPr lang="en-GB" sz="2800" dirty="0">
                <a:latin typeface="+mn-lt"/>
              </a:rPr>
              <a:t>.  Be careful: these are </a:t>
            </a:r>
            <a:r>
              <a:rPr lang="en-GB" sz="2800" b="1" dirty="0">
                <a:solidFill>
                  <a:srgbClr val="FF0000"/>
                </a:solidFill>
                <a:latin typeface="+mn-lt"/>
              </a:rPr>
              <a:t>steps of 10</a:t>
            </a:r>
            <a:r>
              <a:rPr lang="en-GB" sz="2800" dirty="0">
                <a:latin typeface="+mn-lt"/>
              </a:rPr>
              <a:t>, </a:t>
            </a:r>
            <a:r>
              <a:rPr lang="en-GB" sz="2800" b="1" u="sng" dirty="0">
                <a:latin typeface="+mn-lt"/>
              </a:rPr>
              <a:t>not</a:t>
            </a:r>
            <a:r>
              <a:rPr lang="en-GB" sz="2800" b="1" dirty="0">
                <a:latin typeface="+mn-lt"/>
              </a:rPr>
              <a:t> steps of 1 </a:t>
            </a:r>
            <a:r>
              <a:rPr lang="en-GB" sz="2800" dirty="0">
                <a:latin typeface="+mn-lt"/>
              </a:rPr>
              <a:t>as in the previous question!</a:t>
            </a: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CB7AAF2D-8F5B-4DE0-9366-0348F96AA7A4}"/>
              </a:ext>
            </a:extLst>
          </p:cNvPr>
          <p:cNvGrpSpPr>
            <a:grpSpLocks/>
          </p:cNvGrpSpPr>
          <p:nvPr/>
        </p:nvGrpSpPr>
        <p:grpSpPr bwMode="auto">
          <a:xfrm>
            <a:off x="9814450" y="1729846"/>
            <a:ext cx="2020991" cy="4871516"/>
            <a:chOff x="8213" y="1680"/>
            <a:chExt cx="1449" cy="6248"/>
          </a:xfrm>
        </p:grpSpPr>
        <p:sp>
          <p:nvSpPr>
            <p:cNvPr id="80" name="Freeform 223">
              <a:extLst>
                <a:ext uri="{FF2B5EF4-FFF2-40B4-BE49-F238E27FC236}">
                  <a16:creationId xmlns:a16="http://schemas.microsoft.com/office/drawing/2014/main" id="{A3586AB3-90C4-4BEC-B989-B0DD0AA68459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8243" y="5945"/>
              <a:ext cx="284" cy="568"/>
            </a:xfrm>
            <a:custGeom>
              <a:avLst/>
              <a:gdLst>
                <a:gd name="T0" fmla="*/ 284 w 284"/>
                <a:gd name="T1" fmla="*/ 0 h 568"/>
                <a:gd name="T2" fmla="*/ 0 w 284"/>
                <a:gd name="T3" fmla="*/ 284 h 568"/>
                <a:gd name="T4" fmla="*/ 284 w 284"/>
                <a:gd name="T5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4" h="568">
                  <a:moveTo>
                    <a:pt x="284" y="0"/>
                  </a:moveTo>
                  <a:cubicBezTo>
                    <a:pt x="142" y="94"/>
                    <a:pt x="0" y="189"/>
                    <a:pt x="0" y="284"/>
                  </a:cubicBezTo>
                  <a:cubicBezTo>
                    <a:pt x="0" y="379"/>
                    <a:pt x="142" y="473"/>
                    <a:pt x="284" y="568"/>
                  </a:cubicBezTo>
                </a:path>
              </a:pathLst>
            </a:custGeom>
            <a:noFill/>
            <a:ln w="28575">
              <a:solidFill>
                <a:srgbClr val="7030A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 sz="4400"/>
            </a:p>
          </p:txBody>
        </p:sp>
        <p:sp>
          <p:nvSpPr>
            <p:cNvPr id="81" name="Freeform 224">
              <a:extLst>
                <a:ext uri="{FF2B5EF4-FFF2-40B4-BE49-F238E27FC236}">
                  <a16:creationId xmlns:a16="http://schemas.microsoft.com/office/drawing/2014/main" id="{D6D5C233-C445-4B71-AE52-F79740CFEB3F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8258" y="6498"/>
              <a:ext cx="284" cy="568"/>
            </a:xfrm>
            <a:custGeom>
              <a:avLst/>
              <a:gdLst>
                <a:gd name="T0" fmla="*/ 284 w 284"/>
                <a:gd name="T1" fmla="*/ 0 h 568"/>
                <a:gd name="T2" fmla="*/ 0 w 284"/>
                <a:gd name="T3" fmla="*/ 284 h 568"/>
                <a:gd name="T4" fmla="*/ 284 w 284"/>
                <a:gd name="T5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4" h="568">
                  <a:moveTo>
                    <a:pt x="284" y="0"/>
                  </a:moveTo>
                  <a:cubicBezTo>
                    <a:pt x="142" y="94"/>
                    <a:pt x="0" y="189"/>
                    <a:pt x="0" y="284"/>
                  </a:cubicBezTo>
                  <a:cubicBezTo>
                    <a:pt x="0" y="379"/>
                    <a:pt x="142" y="473"/>
                    <a:pt x="284" y="568"/>
                  </a:cubicBezTo>
                </a:path>
              </a:pathLst>
            </a:custGeom>
            <a:noFill/>
            <a:ln w="28575">
              <a:solidFill>
                <a:srgbClr val="7030A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 sz="4400"/>
            </a:p>
          </p:txBody>
        </p:sp>
        <p:sp>
          <p:nvSpPr>
            <p:cNvPr id="82" name="Freeform 225">
              <a:extLst>
                <a:ext uri="{FF2B5EF4-FFF2-40B4-BE49-F238E27FC236}">
                  <a16:creationId xmlns:a16="http://schemas.microsoft.com/office/drawing/2014/main" id="{A6512063-CE26-4D37-A606-CAA936E4BD93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8243" y="4259"/>
              <a:ext cx="284" cy="568"/>
            </a:xfrm>
            <a:custGeom>
              <a:avLst/>
              <a:gdLst>
                <a:gd name="T0" fmla="*/ 284 w 284"/>
                <a:gd name="T1" fmla="*/ 0 h 568"/>
                <a:gd name="T2" fmla="*/ 0 w 284"/>
                <a:gd name="T3" fmla="*/ 284 h 568"/>
                <a:gd name="T4" fmla="*/ 284 w 284"/>
                <a:gd name="T5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4" h="568">
                  <a:moveTo>
                    <a:pt x="284" y="0"/>
                  </a:moveTo>
                  <a:cubicBezTo>
                    <a:pt x="142" y="94"/>
                    <a:pt x="0" y="189"/>
                    <a:pt x="0" y="284"/>
                  </a:cubicBezTo>
                  <a:cubicBezTo>
                    <a:pt x="0" y="379"/>
                    <a:pt x="142" y="473"/>
                    <a:pt x="284" y="568"/>
                  </a:cubicBezTo>
                </a:path>
              </a:pathLst>
            </a:custGeom>
            <a:noFill/>
            <a:ln w="28575">
              <a:solidFill>
                <a:srgbClr val="7030A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 sz="4400"/>
            </a:p>
          </p:txBody>
        </p:sp>
        <p:sp>
          <p:nvSpPr>
            <p:cNvPr id="83" name="Freeform 226">
              <a:extLst>
                <a:ext uri="{FF2B5EF4-FFF2-40B4-BE49-F238E27FC236}">
                  <a16:creationId xmlns:a16="http://schemas.microsoft.com/office/drawing/2014/main" id="{95ED67D3-64C0-4CB9-AD82-2BC61C1717CD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8243" y="4842"/>
              <a:ext cx="284" cy="568"/>
            </a:xfrm>
            <a:custGeom>
              <a:avLst/>
              <a:gdLst>
                <a:gd name="T0" fmla="*/ 284 w 284"/>
                <a:gd name="T1" fmla="*/ 0 h 568"/>
                <a:gd name="T2" fmla="*/ 0 w 284"/>
                <a:gd name="T3" fmla="*/ 284 h 568"/>
                <a:gd name="T4" fmla="*/ 284 w 284"/>
                <a:gd name="T5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4" h="568">
                  <a:moveTo>
                    <a:pt x="284" y="0"/>
                  </a:moveTo>
                  <a:cubicBezTo>
                    <a:pt x="142" y="94"/>
                    <a:pt x="0" y="189"/>
                    <a:pt x="0" y="284"/>
                  </a:cubicBezTo>
                  <a:cubicBezTo>
                    <a:pt x="0" y="379"/>
                    <a:pt x="142" y="473"/>
                    <a:pt x="284" y="568"/>
                  </a:cubicBezTo>
                </a:path>
              </a:pathLst>
            </a:custGeom>
            <a:noFill/>
            <a:ln w="28575">
              <a:solidFill>
                <a:srgbClr val="7030A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 sz="4400"/>
            </a:p>
          </p:txBody>
        </p:sp>
        <p:sp>
          <p:nvSpPr>
            <p:cNvPr id="84" name="Freeform 227">
              <a:extLst>
                <a:ext uri="{FF2B5EF4-FFF2-40B4-BE49-F238E27FC236}">
                  <a16:creationId xmlns:a16="http://schemas.microsoft.com/office/drawing/2014/main" id="{BBC31E73-C16F-4F36-9CAE-DC8EB4AAAF02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8213" y="5393"/>
              <a:ext cx="284" cy="568"/>
            </a:xfrm>
            <a:custGeom>
              <a:avLst/>
              <a:gdLst>
                <a:gd name="T0" fmla="*/ 284 w 284"/>
                <a:gd name="T1" fmla="*/ 0 h 568"/>
                <a:gd name="T2" fmla="*/ 0 w 284"/>
                <a:gd name="T3" fmla="*/ 284 h 568"/>
                <a:gd name="T4" fmla="*/ 284 w 284"/>
                <a:gd name="T5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4" h="568">
                  <a:moveTo>
                    <a:pt x="284" y="0"/>
                  </a:moveTo>
                  <a:cubicBezTo>
                    <a:pt x="142" y="94"/>
                    <a:pt x="0" y="189"/>
                    <a:pt x="0" y="284"/>
                  </a:cubicBezTo>
                  <a:cubicBezTo>
                    <a:pt x="0" y="379"/>
                    <a:pt x="142" y="473"/>
                    <a:pt x="284" y="568"/>
                  </a:cubicBezTo>
                </a:path>
              </a:pathLst>
            </a:custGeom>
            <a:noFill/>
            <a:ln w="28575">
              <a:solidFill>
                <a:srgbClr val="7030A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 sz="4400"/>
            </a:p>
          </p:txBody>
        </p: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E57AC09D-D990-4D35-A6ED-934B8216B8F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526" y="1680"/>
              <a:ext cx="1136" cy="6248"/>
              <a:chOff x="10092" y="1856"/>
              <a:chExt cx="1136" cy="6248"/>
            </a:xfrm>
          </p:grpSpPr>
          <p:sp>
            <p:nvSpPr>
              <p:cNvPr id="86" name="Text Box 229">
                <a:extLst>
                  <a:ext uri="{FF2B5EF4-FFF2-40B4-BE49-F238E27FC236}">
                    <a16:creationId xmlns:a16="http://schemas.microsoft.com/office/drawing/2014/main" id="{0C260E0A-6C70-4D5B-B32D-4D0169B9FCA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376" y="1856"/>
                <a:ext cx="852" cy="5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GB" sz="2000" b="1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+50</a:t>
                </a:r>
                <a:endParaRPr lang="en-GB" sz="280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GB" sz="280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grpSp>
            <p:nvGrpSpPr>
              <p:cNvPr id="87" name="Group 86">
                <a:extLst>
                  <a:ext uri="{FF2B5EF4-FFF2-40B4-BE49-F238E27FC236}">
                    <a16:creationId xmlns:a16="http://schemas.microsoft.com/office/drawing/2014/main" id="{EEC12A1D-E479-43AD-8F24-4523A3D65C7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092" y="2140"/>
                <a:ext cx="284" cy="5680"/>
                <a:chOff x="10092" y="2140"/>
                <a:chExt cx="284" cy="5680"/>
              </a:xfrm>
            </p:grpSpPr>
            <p:cxnSp>
              <p:nvCxnSpPr>
                <p:cNvPr id="98" name="AutoShape 231">
                  <a:extLst>
                    <a:ext uri="{FF2B5EF4-FFF2-40B4-BE49-F238E27FC236}">
                      <a16:creationId xmlns:a16="http://schemas.microsoft.com/office/drawing/2014/main" id="{04683C2C-0286-4CA7-9633-20AF17A92744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10092" y="2140"/>
                  <a:ext cx="0" cy="568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99" name="AutoShape 232">
                  <a:extLst>
                    <a:ext uri="{FF2B5EF4-FFF2-40B4-BE49-F238E27FC236}">
                      <a16:creationId xmlns:a16="http://schemas.microsoft.com/office/drawing/2014/main" id="{6EF6A4CF-7E1B-41B5-8950-E5A04A3B4C92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10092" y="2708"/>
                  <a:ext cx="284" cy="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00" name="AutoShape 233">
                  <a:extLst>
                    <a:ext uri="{FF2B5EF4-FFF2-40B4-BE49-F238E27FC236}">
                      <a16:creationId xmlns:a16="http://schemas.microsoft.com/office/drawing/2014/main" id="{F7A7A989-A3B6-4C37-9E09-B1985C095EEC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10092" y="3276"/>
                  <a:ext cx="284" cy="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01" name="AutoShape 234">
                  <a:extLst>
                    <a:ext uri="{FF2B5EF4-FFF2-40B4-BE49-F238E27FC236}">
                      <a16:creationId xmlns:a16="http://schemas.microsoft.com/office/drawing/2014/main" id="{9F383448-C1D2-4664-9052-E947AA6E612F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10092" y="3844"/>
                  <a:ext cx="284" cy="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02" name="AutoShape 235">
                  <a:extLst>
                    <a:ext uri="{FF2B5EF4-FFF2-40B4-BE49-F238E27FC236}">
                      <a16:creationId xmlns:a16="http://schemas.microsoft.com/office/drawing/2014/main" id="{459529BB-7F34-423F-9761-F812A30C2E07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10092" y="4412"/>
                  <a:ext cx="284" cy="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03" name="AutoShape 236">
                  <a:extLst>
                    <a:ext uri="{FF2B5EF4-FFF2-40B4-BE49-F238E27FC236}">
                      <a16:creationId xmlns:a16="http://schemas.microsoft.com/office/drawing/2014/main" id="{8A477D41-5A6B-482E-A0F1-521ADBFB9059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10092" y="4980"/>
                  <a:ext cx="284" cy="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04" name="AutoShape 237">
                  <a:extLst>
                    <a:ext uri="{FF2B5EF4-FFF2-40B4-BE49-F238E27FC236}">
                      <a16:creationId xmlns:a16="http://schemas.microsoft.com/office/drawing/2014/main" id="{DDED595B-6C87-4D81-A713-E5847899A048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10092" y="5548"/>
                  <a:ext cx="284" cy="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05" name="AutoShape 238">
                  <a:extLst>
                    <a:ext uri="{FF2B5EF4-FFF2-40B4-BE49-F238E27FC236}">
                      <a16:creationId xmlns:a16="http://schemas.microsoft.com/office/drawing/2014/main" id="{1E1A82F2-82F6-404B-8185-027B0C1BB75B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10092" y="6116"/>
                  <a:ext cx="284" cy="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06" name="AutoShape 239">
                  <a:extLst>
                    <a:ext uri="{FF2B5EF4-FFF2-40B4-BE49-F238E27FC236}">
                      <a16:creationId xmlns:a16="http://schemas.microsoft.com/office/drawing/2014/main" id="{7C356990-6B9F-4750-9350-8D700A9B3E9A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10092" y="6684"/>
                  <a:ext cx="284" cy="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07" name="AutoShape 240">
                  <a:extLst>
                    <a:ext uri="{FF2B5EF4-FFF2-40B4-BE49-F238E27FC236}">
                      <a16:creationId xmlns:a16="http://schemas.microsoft.com/office/drawing/2014/main" id="{36A26E43-9CEB-404E-8EAA-B669B66423AE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10092" y="2140"/>
                  <a:ext cx="284" cy="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08" name="AutoShape 241">
                  <a:extLst>
                    <a:ext uri="{FF2B5EF4-FFF2-40B4-BE49-F238E27FC236}">
                      <a16:creationId xmlns:a16="http://schemas.microsoft.com/office/drawing/2014/main" id="{7983DD17-FC3B-49FC-ADAF-FBE6C460F308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10092" y="7252"/>
                  <a:ext cx="284" cy="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09" name="AutoShape 242">
                  <a:extLst>
                    <a:ext uri="{FF2B5EF4-FFF2-40B4-BE49-F238E27FC236}">
                      <a16:creationId xmlns:a16="http://schemas.microsoft.com/office/drawing/2014/main" id="{B33EBD6E-795B-4868-9A04-3B5311E72608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10092" y="7820"/>
                  <a:ext cx="284" cy="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88" name="Text Box 243">
                <a:extLst>
                  <a:ext uri="{FF2B5EF4-FFF2-40B4-BE49-F238E27FC236}">
                    <a16:creationId xmlns:a16="http://schemas.microsoft.com/office/drawing/2014/main" id="{BDEA8A8C-F866-463B-85AE-0B7B323DD2F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376" y="2424"/>
                <a:ext cx="852" cy="5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GB" sz="2000" b="1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+40</a:t>
                </a:r>
                <a:endParaRPr lang="en-GB" sz="280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GB" sz="280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89" name="Text Box 244">
                <a:extLst>
                  <a:ext uri="{FF2B5EF4-FFF2-40B4-BE49-F238E27FC236}">
                    <a16:creationId xmlns:a16="http://schemas.microsoft.com/office/drawing/2014/main" id="{52011E8E-4B0B-4686-A48F-480C1DBB3CB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376" y="2992"/>
                <a:ext cx="852" cy="5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GB" sz="2000" b="1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+30</a:t>
                </a:r>
                <a:endParaRPr lang="en-GB" sz="280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GB" sz="280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90" name="Text Box 245">
                <a:extLst>
                  <a:ext uri="{FF2B5EF4-FFF2-40B4-BE49-F238E27FC236}">
                    <a16:creationId xmlns:a16="http://schemas.microsoft.com/office/drawing/2014/main" id="{F2A49CF1-B9C4-4061-BEC0-E9F418C2A68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376" y="3560"/>
                <a:ext cx="852" cy="5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GB" sz="2000" b="1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+20</a:t>
                </a:r>
                <a:endParaRPr lang="en-GB" sz="280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GB" sz="280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91" name="Text Box 246">
                <a:extLst>
                  <a:ext uri="{FF2B5EF4-FFF2-40B4-BE49-F238E27FC236}">
                    <a16:creationId xmlns:a16="http://schemas.microsoft.com/office/drawing/2014/main" id="{31905943-0BD9-4182-B35F-287A097F51B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376" y="4128"/>
                <a:ext cx="852" cy="5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GB" sz="2000" b="1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+10</a:t>
                </a:r>
                <a:endParaRPr lang="en-GB" sz="280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GB" sz="280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92" name="Text Box 247">
                <a:extLst>
                  <a:ext uri="{FF2B5EF4-FFF2-40B4-BE49-F238E27FC236}">
                    <a16:creationId xmlns:a16="http://schemas.microsoft.com/office/drawing/2014/main" id="{54763D71-DE6D-45D8-ACC2-932B52CB12C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376" y="4696"/>
                <a:ext cx="852" cy="5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GB" sz="2000" b="1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0</a:t>
                </a:r>
                <a:endParaRPr lang="en-GB" sz="280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GB" sz="280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93" name="Text Box 248">
                <a:extLst>
                  <a:ext uri="{FF2B5EF4-FFF2-40B4-BE49-F238E27FC236}">
                    <a16:creationId xmlns:a16="http://schemas.microsoft.com/office/drawing/2014/main" id="{81B1EC07-F508-4C4D-B3C0-168EF272AC9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376" y="5264"/>
                <a:ext cx="852" cy="5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GB" sz="2000" b="1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000" b="1">
                    <a:solidFill>
                      <a:srgbClr val="323E4F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– 10 </a:t>
                </a:r>
                <a:endParaRPr lang="en-GB" sz="280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GB" sz="280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94" name="Text Box 249">
                <a:extLst>
                  <a:ext uri="{FF2B5EF4-FFF2-40B4-BE49-F238E27FC236}">
                    <a16:creationId xmlns:a16="http://schemas.microsoft.com/office/drawing/2014/main" id="{A367A478-FCA7-4CCD-BB4E-D60D86DBD41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376" y="5832"/>
                <a:ext cx="852" cy="5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GB" sz="2000" b="1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000" b="1">
                    <a:solidFill>
                      <a:srgbClr val="323E4F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– 20 </a:t>
                </a:r>
                <a:endParaRPr lang="en-GB" sz="280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GB" sz="280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95" name="Text Box 250">
                <a:extLst>
                  <a:ext uri="{FF2B5EF4-FFF2-40B4-BE49-F238E27FC236}">
                    <a16:creationId xmlns:a16="http://schemas.microsoft.com/office/drawing/2014/main" id="{59894C34-5011-4937-AD48-C9EDE3B3D4C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376" y="6400"/>
                <a:ext cx="852" cy="5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GB" sz="2000" b="1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000" b="1">
                    <a:solidFill>
                      <a:srgbClr val="323E4F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– 30 </a:t>
                </a:r>
                <a:endParaRPr lang="en-GB" sz="280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GB" sz="280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96" name="Text Box 251">
                <a:extLst>
                  <a:ext uri="{FF2B5EF4-FFF2-40B4-BE49-F238E27FC236}">
                    <a16:creationId xmlns:a16="http://schemas.microsoft.com/office/drawing/2014/main" id="{9448C0DD-DDEC-4485-AA33-37A206B442D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376" y="6968"/>
                <a:ext cx="852" cy="5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GB" sz="2000" b="1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000" b="1">
                    <a:solidFill>
                      <a:srgbClr val="323E4F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– 40 </a:t>
                </a:r>
                <a:endParaRPr lang="en-GB" sz="280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GB" sz="280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97" name="Text Box 252">
                <a:extLst>
                  <a:ext uri="{FF2B5EF4-FFF2-40B4-BE49-F238E27FC236}">
                    <a16:creationId xmlns:a16="http://schemas.microsoft.com/office/drawing/2014/main" id="{019EC630-646B-4771-9A5A-608E30529A3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376" y="7536"/>
                <a:ext cx="852" cy="5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GB" sz="2000" b="1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000" b="1">
                    <a:solidFill>
                      <a:srgbClr val="323E4F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– 50 </a:t>
                </a:r>
                <a:endParaRPr lang="en-GB" sz="280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GB" sz="280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</p:grpSp>
      </p:grpSp>
      <p:sp>
        <p:nvSpPr>
          <p:cNvPr id="110" name="AutoShape 67">
            <a:extLst>
              <a:ext uri="{FF2B5EF4-FFF2-40B4-BE49-F238E27FC236}">
                <a16:creationId xmlns:a16="http://schemas.microsoft.com/office/drawing/2014/main" id="{DE0C946C-EABD-4CFC-9FA6-B2F033EAE7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7294" y="5929267"/>
            <a:ext cx="7388717" cy="578882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GB" sz="2800" dirty="0">
                <a:latin typeface="+mn-lt"/>
              </a:rPr>
              <a:t>Therefore, the underwater vehicle went up </a:t>
            </a:r>
            <a:r>
              <a:rPr lang="en-GB" sz="2800" b="1" dirty="0">
                <a:solidFill>
                  <a:srgbClr val="FF0000"/>
                </a:solidFill>
                <a:latin typeface="+mn-lt"/>
              </a:rPr>
              <a:t>50m</a:t>
            </a:r>
            <a:r>
              <a:rPr lang="en-GB" sz="2800" dirty="0">
                <a:latin typeface="+mn-lt"/>
              </a:rPr>
              <a:t>.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E9E8B96C-5BE5-9040-B0DD-4CDF15D485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7662" y="420961"/>
            <a:ext cx="1468702" cy="970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072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1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EAFF5614-61E9-4E3C-BCBB-0A2C30245E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36717" y="196754"/>
            <a:ext cx="6264275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GB" altLang="en-US" dirty="0">
                <a:latin typeface="Calibri" panose="020F0502020204030204" pitchFamily="34" charset="0"/>
              </a:rPr>
              <a:t>Problem Solving</a:t>
            </a:r>
            <a:endParaRPr lang="en-GB" altLang="en-US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6132A173-126A-489C-AB67-DD706CD666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146038" y="1530351"/>
            <a:ext cx="7818171" cy="4781550"/>
          </a:xfrm>
          <a:solidFill>
            <a:srgbClr val="FFFED8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600" dirty="0"/>
              <a:t>I measured the temperature outside in the morning. By evening the temperature had fallen by 5 degrees and was below freezing point. What could both of the temperatures have been?</a:t>
            </a:r>
          </a:p>
          <a:p>
            <a:pPr marL="0" indent="0" algn="ctr">
              <a:buNone/>
            </a:pPr>
            <a:r>
              <a:rPr lang="en-GB" sz="3600" dirty="0"/>
              <a:t> </a:t>
            </a:r>
          </a:p>
        </p:txBody>
      </p:sp>
      <p:pic>
        <p:nvPicPr>
          <p:cNvPr id="10244" name="Picture 1">
            <a:extLst>
              <a:ext uri="{FF2B5EF4-FFF2-40B4-BE49-F238E27FC236}">
                <a16:creationId xmlns:a16="http://schemas.microsoft.com/office/drawing/2014/main" id="{80E9FA88-97FE-497C-9C56-EA6CD931A2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02" y="188913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8" descr="Image result for Discuss Clip Art">
            <a:extLst>
              <a:ext uri="{FF2B5EF4-FFF2-40B4-BE49-F238E27FC236}">
                <a16:creationId xmlns:a16="http://schemas.microsoft.com/office/drawing/2014/main" id="{CCFF6A6F-935A-408B-9178-F3D3611EF7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" b="12714"/>
          <a:stretch>
            <a:fillRect/>
          </a:stretch>
        </p:blipFill>
        <p:spPr bwMode="auto">
          <a:xfrm>
            <a:off x="5255418" y="4413961"/>
            <a:ext cx="1698674" cy="160901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7EE3153-85C8-9E40-BFD4-BDB140D70B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77662" y="420961"/>
            <a:ext cx="1468702" cy="970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7618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1">
            <a:extLst>
              <a:ext uri="{FF2B5EF4-FFF2-40B4-BE49-F238E27FC236}">
                <a16:creationId xmlns:a16="http://schemas.microsoft.com/office/drawing/2014/main" id="{9C69C8EC-BDAD-4FAB-B787-0C43A2DCCB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AutoShape 67">
            <a:extLst>
              <a:ext uri="{FF2B5EF4-FFF2-40B4-BE49-F238E27FC236}">
                <a16:creationId xmlns:a16="http://schemas.microsoft.com/office/drawing/2014/main" id="{65A32582-A85B-4F1D-9F24-23F8FDD780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132" y="2671965"/>
            <a:ext cx="9703268" cy="1150953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GB" sz="2800" dirty="0">
                <a:latin typeface="+mn-lt"/>
              </a:rPr>
              <a:t>The temperature is </a:t>
            </a:r>
            <a:r>
              <a:rPr lang="en-GB" sz="2600" b="1" dirty="0">
                <a:solidFill>
                  <a:srgbClr val="FF0000"/>
                </a:solidFill>
              </a:rPr>
              <a:t>-</a:t>
            </a:r>
            <a:r>
              <a:rPr lang="en-GB" sz="2800" b="1" dirty="0">
                <a:solidFill>
                  <a:srgbClr val="FF0000"/>
                </a:solidFill>
                <a:latin typeface="+mn-lt"/>
              </a:rPr>
              <a:t>12</a:t>
            </a:r>
            <a:r>
              <a:rPr lang="en-GB" sz="2400" b="1" dirty="0">
                <a:solidFill>
                  <a:srgbClr val="FF0000"/>
                </a:solidFill>
              </a:rPr>
              <a:t>ºC</a:t>
            </a:r>
            <a:r>
              <a:rPr lang="en-GB" sz="2800" dirty="0">
                <a:latin typeface="+mn-lt"/>
              </a:rPr>
              <a:t>. It rises by </a:t>
            </a:r>
            <a:r>
              <a:rPr lang="en-GB" sz="2800" b="1" dirty="0">
                <a:solidFill>
                  <a:srgbClr val="FF0000"/>
                </a:solidFill>
                <a:latin typeface="+mn-lt"/>
              </a:rPr>
              <a:t>7</a:t>
            </a:r>
            <a:r>
              <a:rPr lang="en-GB" sz="2800" dirty="0">
                <a:latin typeface="+mn-lt"/>
              </a:rPr>
              <a:t> degrees. </a:t>
            </a:r>
          </a:p>
          <a:p>
            <a:pPr>
              <a:buNone/>
            </a:pPr>
            <a:r>
              <a:rPr lang="en-GB" sz="2800" dirty="0">
                <a:latin typeface="+mn-lt"/>
              </a:rPr>
              <a:t>What is the temperature now? Use a number line to help!</a:t>
            </a:r>
          </a:p>
        </p:txBody>
      </p:sp>
      <p:sp>
        <p:nvSpPr>
          <p:cNvPr id="42" name="Title 1">
            <a:extLst>
              <a:ext uri="{FF2B5EF4-FFF2-40B4-BE49-F238E27FC236}">
                <a16:creationId xmlns:a16="http://schemas.microsoft.com/office/drawing/2014/main" id="{8649C739-9A18-4DBE-98A4-02EE904C0A79}"/>
              </a:ext>
            </a:extLst>
          </p:cNvPr>
          <p:cNvSpPr txBox="1">
            <a:spLocks/>
          </p:cNvSpPr>
          <p:nvPr/>
        </p:nvSpPr>
        <p:spPr>
          <a:xfrm>
            <a:off x="1671145" y="321198"/>
            <a:ext cx="8649559" cy="1086583"/>
          </a:xfrm>
          <a:prstGeom prst="rect">
            <a:avLst/>
          </a:prstGeom>
          <a:solidFill>
            <a:srgbClr val="FDFEDA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b="1" dirty="0">
                <a:solidFill>
                  <a:srgbClr val="002060"/>
                </a:solidFill>
                <a:latin typeface="+mn-lt"/>
              </a:rPr>
              <a:t>Can use negative numbers in context and calculate intervals across zero </a:t>
            </a:r>
            <a:r>
              <a:rPr lang="en-GB" sz="3200" dirty="0">
                <a:solidFill>
                  <a:schemeClr val="tx2"/>
                </a:solidFill>
                <a:latin typeface="+mn-lt"/>
              </a:rPr>
              <a:t> 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0C990D4-26F4-45C8-B083-2C40717E26FC}"/>
              </a:ext>
            </a:extLst>
          </p:cNvPr>
          <p:cNvSpPr txBox="1"/>
          <p:nvPr/>
        </p:nvSpPr>
        <p:spPr>
          <a:xfrm>
            <a:off x="1328782" y="1625802"/>
            <a:ext cx="84463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rgbClr val="002060"/>
                </a:solidFill>
              </a:rPr>
              <a:t>Your turn: </a:t>
            </a:r>
            <a:r>
              <a:rPr lang="en-GB" sz="4000" u="sng" dirty="0">
                <a:solidFill>
                  <a:srgbClr val="002060"/>
                </a:solidFill>
              </a:rPr>
              <a:t>adding</a:t>
            </a:r>
            <a:r>
              <a:rPr lang="en-GB" sz="4000" dirty="0">
                <a:solidFill>
                  <a:srgbClr val="002060"/>
                </a:solidFill>
              </a:rPr>
              <a:t> negative numbers</a:t>
            </a:r>
          </a:p>
        </p:txBody>
      </p:sp>
      <p:sp>
        <p:nvSpPr>
          <p:cNvPr id="44" name="AutoShape 67">
            <a:extLst>
              <a:ext uri="{FF2B5EF4-FFF2-40B4-BE49-F238E27FC236}">
                <a16:creationId xmlns:a16="http://schemas.microsoft.com/office/drawing/2014/main" id="{61B3863A-CEC7-488C-BAE6-A919A0B18C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132" y="4106206"/>
            <a:ext cx="9078421" cy="1055608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GB" sz="2800" dirty="0">
                <a:latin typeface="+mn-lt"/>
              </a:rPr>
              <a:t>If the temperature </a:t>
            </a:r>
            <a:r>
              <a:rPr lang="en-GB" sz="2800" b="1" dirty="0">
                <a:solidFill>
                  <a:srgbClr val="FF0000"/>
                </a:solidFill>
                <a:latin typeface="+mn-lt"/>
              </a:rPr>
              <a:t>rises</a:t>
            </a:r>
            <a:r>
              <a:rPr lang="en-GB" sz="2800" dirty="0">
                <a:latin typeface="+mn-lt"/>
              </a:rPr>
              <a:t> by 7 degrees, it means it is getting </a:t>
            </a:r>
            <a:r>
              <a:rPr lang="en-GB" sz="2800" b="1" dirty="0">
                <a:solidFill>
                  <a:srgbClr val="FF0000"/>
                </a:solidFill>
                <a:latin typeface="+mn-lt"/>
              </a:rPr>
              <a:t>warmer</a:t>
            </a:r>
            <a:r>
              <a:rPr lang="en-GB" sz="2800" dirty="0">
                <a:latin typeface="+mn-lt"/>
              </a:rPr>
              <a:t> so we must </a:t>
            </a:r>
            <a:r>
              <a:rPr lang="en-GB" sz="2800" b="1" dirty="0">
                <a:solidFill>
                  <a:srgbClr val="FF0000"/>
                </a:solidFill>
                <a:latin typeface="+mn-lt"/>
              </a:rPr>
              <a:t>add</a:t>
            </a:r>
            <a:r>
              <a:rPr lang="en-GB" sz="2800" dirty="0">
                <a:latin typeface="+mn-lt"/>
              </a:rPr>
              <a:t> 7 to -12.</a:t>
            </a:r>
          </a:p>
        </p:txBody>
      </p:sp>
      <p:sp>
        <p:nvSpPr>
          <p:cNvPr id="110" name="AutoShape 67">
            <a:extLst>
              <a:ext uri="{FF2B5EF4-FFF2-40B4-BE49-F238E27FC236}">
                <a16:creationId xmlns:a16="http://schemas.microsoft.com/office/drawing/2014/main" id="{DE0C946C-EABD-4CFC-9FA6-B2F033EAE7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612" y="5531726"/>
            <a:ext cx="2193490" cy="578882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GB" sz="2800" dirty="0">
                <a:latin typeface="+mn-lt"/>
              </a:rPr>
              <a:t>-12 + 7 = </a:t>
            </a:r>
            <a:r>
              <a:rPr lang="en-GB" sz="2800" b="1" dirty="0">
                <a:solidFill>
                  <a:srgbClr val="FF0000"/>
                </a:solidFill>
                <a:latin typeface="+mn-lt"/>
              </a:rPr>
              <a:t>-5</a:t>
            </a:r>
          </a:p>
        </p:txBody>
      </p:sp>
      <p:sp>
        <p:nvSpPr>
          <p:cNvPr id="45" name="AutoShape 67">
            <a:extLst>
              <a:ext uri="{FF2B5EF4-FFF2-40B4-BE49-F238E27FC236}">
                <a16:creationId xmlns:a16="http://schemas.microsoft.com/office/drawing/2014/main" id="{8771CB60-8C9D-4A0D-B50D-153BD3A307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5086" y="5536871"/>
            <a:ext cx="5888467" cy="578882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GB" sz="2800" dirty="0">
                <a:latin typeface="+mn-lt"/>
              </a:rPr>
              <a:t>Therefore, the temperature is </a:t>
            </a:r>
            <a:r>
              <a:rPr lang="en-GB" sz="2800" b="1" dirty="0">
                <a:solidFill>
                  <a:srgbClr val="FF0000"/>
                </a:solidFill>
                <a:latin typeface="+mn-lt"/>
              </a:rPr>
              <a:t>-5</a:t>
            </a:r>
            <a:r>
              <a:rPr lang="en-GB" sz="2400" b="1" dirty="0">
                <a:solidFill>
                  <a:srgbClr val="FF0000"/>
                </a:solidFill>
              </a:rPr>
              <a:t>ºC</a:t>
            </a:r>
            <a:r>
              <a:rPr lang="en-GB" sz="2400" dirty="0"/>
              <a:t>.</a:t>
            </a:r>
            <a:endParaRPr lang="en-GB" sz="2800" dirty="0"/>
          </a:p>
        </p:txBody>
      </p:sp>
      <p:pic>
        <p:nvPicPr>
          <p:cNvPr id="10" name="Picture 50" descr="Image result for pencil clipart7">
            <a:extLst>
              <a:ext uri="{FF2B5EF4-FFF2-40B4-BE49-F238E27FC236}">
                <a16:creationId xmlns:a16="http://schemas.microsoft.com/office/drawing/2014/main" id="{3D6E6A94-A162-4BC7-AD71-CEF33181E5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392" y="5221523"/>
            <a:ext cx="1235996" cy="1201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9C8CB5B-8927-1041-BC4A-16A19B4F671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77662" y="420961"/>
            <a:ext cx="1468702" cy="970048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0240E84-3F7A-4EFB-8324-E805B613EB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641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631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4" grpId="0" animBg="1"/>
      <p:bldP spid="110" grpId="0" animBg="1"/>
      <p:bldP spid="4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1">
            <a:extLst>
              <a:ext uri="{FF2B5EF4-FFF2-40B4-BE49-F238E27FC236}">
                <a16:creationId xmlns:a16="http://schemas.microsoft.com/office/drawing/2014/main" id="{9C69C8EC-BDAD-4FAB-B787-0C43A2DCCB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AutoShape 67">
            <a:extLst>
              <a:ext uri="{FF2B5EF4-FFF2-40B4-BE49-F238E27FC236}">
                <a16:creationId xmlns:a16="http://schemas.microsoft.com/office/drawing/2014/main" id="{65A32582-A85B-4F1D-9F24-23F8FDD780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132" y="2719638"/>
            <a:ext cx="9078421" cy="1055608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GB" sz="2800" dirty="0">
                <a:latin typeface="+mn-lt"/>
              </a:rPr>
              <a:t>The temperature is </a:t>
            </a:r>
            <a:r>
              <a:rPr lang="en-GB" sz="2800" b="1" dirty="0">
                <a:solidFill>
                  <a:srgbClr val="FF0000"/>
                </a:solidFill>
                <a:latin typeface="+mn-lt"/>
              </a:rPr>
              <a:t>-7</a:t>
            </a:r>
            <a:r>
              <a:rPr lang="en-GB" sz="2400" b="1" dirty="0">
                <a:solidFill>
                  <a:srgbClr val="FF0000"/>
                </a:solidFill>
              </a:rPr>
              <a:t>ºC</a:t>
            </a:r>
            <a:r>
              <a:rPr lang="en-GB" sz="2800" dirty="0">
                <a:latin typeface="+mn-lt"/>
              </a:rPr>
              <a:t>. It falls by </a:t>
            </a:r>
            <a:r>
              <a:rPr lang="en-GB" sz="2800" b="1" dirty="0">
                <a:solidFill>
                  <a:srgbClr val="FF0000"/>
                </a:solidFill>
                <a:latin typeface="+mn-lt"/>
              </a:rPr>
              <a:t>8</a:t>
            </a:r>
            <a:r>
              <a:rPr lang="en-GB" sz="2800" dirty="0">
                <a:latin typeface="+mn-lt"/>
              </a:rPr>
              <a:t> degrees. What is the temperature now? Use a number line to help you!</a:t>
            </a:r>
          </a:p>
        </p:txBody>
      </p:sp>
      <p:sp>
        <p:nvSpPr>
          <p:cNvPr id="42" name="Title 1">
            <a:extLst>
              <a:ext uri="{FF2B5EF4-FFF2-40B4-BE49-F238E27FC236}">
                <a16:creationId xmlns:a16="http://schemas.microsoft.com/office/drawing/2014/main" id="{8649C739-9A18-4DBE-98A4-02EE904C0A79}"/>
              </a:ext>
            </a:extLst>
          </p:cNvPr>
          <p:cNvSpPr txBox="1">
            <a:spLocks/>
          </p:cNvSpPr>
          <p:nvPr/>
        </p:nvSpPr>
        <p:spPr>
          <a:xfrm>
            <a:off x="1671145" y="321198"/>
            <a:ext cx="8649559" cy="1086583"/>
          </a:xfrm>
          <a:prstGeom prst="rect">
            <a:avLst/>
          </a:prstGeom>
          <a:solidFill>
            <a:srgbClr val="FDFEDA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b="1" dirty="0">
                <a:solidFill>
                  <a:srgbClr val="002060"/>
                </a:solidFill>
                <a:latin typeface="+mn-lt"/>
              </a:rPr>
              <a:t>Can use negative numbers in context and calculate intervals across zero </a:t>
            </a:r>
            <a:r>
              <a:rPr lang="en-GB" sz="3200" dirty="0">
                <a:solidFill>
                  <a:schemeClr val="tx2"/>
                </a:solidFill>
                <a:latin typeface="+mn-lt"/>
              </a:rPr>
              <a:t> 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0C990D4-26F4-45C8-B083-2C40717E26FC}"/>
              </a:ext>
            </a:extLst>
          </p:cNvPr>
          <p:cNvSpPr txBox="1"/>
          <p:nvPr/>
        </p:nvSpPr>
        <p:spPr>
          <a:xfrm>
            <a:off x="1328782" y="1625802"/>
            <a:ext cx="8729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rgbClr val="002060"/>
                </a:solidFill>
              </a:rPr>
              <a:t>Your turn: </a:t>
            </a:r>
            <a:r>
              <a:rPr lang="en-GB" sz="4000" u="sng" dirty="0">
                <a:solidFill>
                  <a:srgbClr val="002060"/>
                </a:solidFill>
              </a:rPr>
              <a:t>subtracting</a:t>
            </a:r>
            <a:r>
              <a:rPr lang="en-GB" sz="4000" dirty="0">
                <a:solidFill>
                  <a:srgbClr val="002060"/>
                </a:solidFill>
              </a:rPr>
              <a:t> negative numbers</a:t>
            </a:r>
          </a:p>
        </p:txBody>
      </p:sp>
      <p:sp>
        <p:nvSpPr>
          <p:cNvPr id="44" name="AutoShape 67">
            <a:extLst>
              <a:ext uri="{FF2B5EF4-FFF2-40B4-BE49-F238E27FC236}">
                <a16:creationId xmlns:a16="http://schemas.microsoft.com/office/drawing/2014/main" id="{61B3863A-CEC7-488C-BAE6-A919A0B18C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132" y="3884747"/>
            <a:ext cx="9078421" cy="1532334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GB" sz="2800" dirty="0">
                <a:latin typeface="+mn-lt"/>
              </a:rPr>
              <a:t>If the temperature falls by 8 degrees, it means it is getting </a:t>
            </a:r>
            <a:r>
              <a:rPr lang="en-GB" sz="2800" b="1" dirty="0">
                <a:solidFill>
                  <a:srgbClr val="FF0000"/>
                </a:solidFill>
                <a:latin typeface="+mn-lt"/>
              </a:rPr>
              <a:t>colder</a:t>
            </a:r>
            <a:r>
              <a:rPr lang="en-GB" sz="2800" dirty="0">
                <a:latin typeface="+mn-lt"/>
              </a:rPr>
              <a:t> so we must </a:t>
            </a:r>
            <a:r>
              <a:rPr lang="en-GB" sz="2800" b="1" dirty="0">
                <a:solidFill>
                  <a:srgbClr val="FF0000"/>
                </a:solidFill>
                <a:latin typeface="+mn-lt"/>
              </a:rPr>
              <a:t>subtract</a:t>
            </a:r>
            <a:r>
              <a:rPr lang="en-GB" sz="2800" dirty="0">
                <a:latin typeface="+mn-lt"/>
              </a:rPr>
              <a:t> 8 from -7.  The new temperature will therefore need to be </a:t>
            </a:r>
            <a:r>
              <a:rPr lang="en-GB" sz="2800" b="1" dirty="0">
                <a:solidFill>
                  <a:srgbClr val="FF0000"/>
                </a:solidFill>
                <a:latin typeface="+mn-lt"/>
              </a:rPr>
              <a:t>lower</a:t>
            </a:r>
            <a:r>
              <a:rPr lang="en-GB" sz="2800" dirty="0">
                <a:latin typeface="+mn-lt"/>
              </a:rPr>
              <a:t> than -7</a:t>
            </a:r>
            <a:r>
              <a:rPr lang="en-GB" sz="2400" dirty="0"/>
              <a:t>ºC</a:t>
            </a:r>
            <a:r>
              <a:rPr lang="en-GB" sz="2800" dirty="0">
                <a:latin typeface="+mn-lt"/>
              </a:rPr>
              <a:t>.</a:t>
            </a:r>
          </a:p>
        </p:txBody>
      </p:sp>
      <p:sp>
        <p:nvSpPr>
          <p:cNvPr id="110" name="AutoShape 67">
            <a:extLst>
              <a:ext uri="{FF2B5EF4-FFF2-40B4-BE49-F238E27FC236}">
                <a16:creationId xmlns:a16="http://schemas.microsoft.com/office/drawing/2014/main" id="{DE0C946C-EABD-4CFC-9FA6-B2F033EAE7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612" y="5531726"/>
            <a:ext cx="2193490" cy="578882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GB" sz="2800" dirty="0">
                <a:latin typeface="+mn-lt"/>
              </a:rPr>
              <a:t>-7 – 8 = </a:t>
            </a:r>
            <a:r>
              <a:rPr lang="en-GB" sz="2800" b="1" dirty="0">
                <a:solidFill>
                  <a:srgbClr val="FF0000"/>
                </a:solidFill>
                <a:latin typeface="+mn-lt"/>
              </a:rPr>
              <a:t>-15</a:t>
            </a:r>
          </a:p>
        </p:txBody>
      </p:sp>
      <p:sp>
        <p:nvSpPr>
          <p:cNvPr id="45" name="AutoShape 67">
            <a:extLst>
              <a:ext uri="{FF2B5EF4-FFF2-40B4-BE49-F238E27FC236}">
                <a16:creationId xmlns:a16="http://schemas.microsoft.com/office/drawing/2014/main" id="{8771CB60-8C9D-4A0D-B50D-153BD3A307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5086" y="5502819"/>
            <a:ext cx="5888467" cy="646986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GB" sz="2800" dirty="0">
                <a:latin typeface="+mn-lt"/>
              </a:rPr>
              <a:t>Therefore, the temperature is </a:t>
            </a:r>
            <a:r>
              <a:rPr lang="en-GB" b="1" dirty="0">
                <a:solidFill>
                  <a:srgbClr val="FF0000"/>
                </a:solidFill>
                <a:latin typeface="+mn-lt"/>
              </a:rPr>
              <a:t>-</a:t>
            </a:r>
            <a:r>
              <a:rPr lang="en-GB" sz="2800" b="1" dirty="0">
                <a:solidFill>
                  <a:srgbClr val="FF0000"/>
                </a:solidFill>
                <a:latin typeface="+mn-lt"/>
              </a:rPr>
              <a:t>15</a:t>
            </a:r>
            <a:r>
              <a:rPr lang="en-GB" sz="2400" b="1" dirty="0">
                <a:solidFill>
                  <a:srgbClr val="FF0000"/>
                </a:solidFill>
              </a:rPr>
              <a:t>ºC</a:t>
            </a:r>
            <a:r>
              <a:rPr lang="en-GB" sz="2800" dirty="0">
                <a:latin typeface="+mn-lt"/>
              </a:rPr>
              <a:t>.</a:t>
            </a:r>
          </a:p>
        </p:txBody>
      </p:sp>
      <p:pic>
        <p:nvPicPr>
          <p:cNvPr id="10" name="Picture 50" descr="Image result for pencil clipart7">
            <a:extLst>
              <a:ext uri="{FF2B5EF4-FFF2-40B4-BE49-F238E27FC236}">
                <a16:creationId xmlns:a16="http://schemas.microsoft.com/office/drawing/2014/main" id="{41195AB3-98DF-40B2-86C7-D3169282C5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392" y="5221523"/>
            <a:ext cx="1235996" cy="1201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17C47AE-7712-924C-98CF-817744805D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77662" y="420961"/>
            <a:ext cx="1468702" cy="970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684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110" grpId="0" animBg="1"/>
      <p:bldP spid="4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FB834-FFCA-4D74-BC33-559E75C5C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5873" y="365124"/>
            <a:ext cx="8619970" cy="1116565"/>
          </a:xfrm>
          <a:solidFill>
            <a:srgbClr val="FDFEDA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sz="4000" b="1" dirty="0">
                <a:solidFill>
                  <a:srgbClr val="002060"/>
                </a:solidFill>
                <a:latin typeface="+mn-lt"/>
              </a:rPr>
              <a:t>Vocabulary: using negative numbers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8C3D4E-1CA5-4486-9BD7-97CB166B3BE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08" y="365124"/>
            <a:ext cx="1330509" cy="1325563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75A7142-34F1-4E54-A85B-FF703025B360}"/>
              </a:ext>
            </a:extLst>
          </p:cNvPr>
          <p:cNvSpPr/>
          <p:nvPr/>
        </p:nvSpPr>
        <p:spPr>
          <a:xfrm>
            <a:off x="876476" y="1828800"/>
            <a:ext cx="3321339" cy="4557251"/>
          </a:xfrm>
          <a:prstGeom prst="roundRect">
            <a:avLst/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rgbClr val="002060"/>
                </a:solidFill>
              </a:rPr>
              <a:t>positive </a:t>
            </a:r>
          </a:p>
          <a:p>
            <a:pPr algn="ctr"/>
            <a:r>
              <a:rPr lang="en-GB" sz="3600" dirty="0">
                <a:solidFill>
                  <a:srgbClr val="002060"/>
                </a:solidFill>
              </a:rPr>
              <a:t>negative</a:t>
            </a:r>
          </a:p>
          <a:p>
            <a:pPr algn="ctr"/>
            <a:r>
              <a:rPr lang="en-GB" sz="3600" dirty="0">
                <a:solidFill>
                  <a:srgbClr val="002060"/>
                </a:solidFill>
              </a:rPr>
              <a:t>increase</a:t>
            </a:r>
          </a:p>
          <a:p>
            <a:pPr algn="ctr"/>
            <a:r>
              <a:rPr lang="en-GB" sz="3600" dirty="0">
                <a:solidFill>
                  <a:srgbClr val="002060"/>
                </a:solidFill>
              </a:rPr>
              <a:t>decrease</a:t>
            </a:r>
          </a:p>
          <a:p>
            <a:pPr algn="ctr"/>
            <a:r>
              <a:rPr lang="en-GB" sz="3600">
                <a:solidFill>
                  <a:srgbClr val="002060"/>
                </a:solidFill>
              </a:rPr>
              <a:t>difference</a:t>
            </a:r>
            <a:endParaRPr lang="en-GB" sz="3600" dirty="0">
              <a:solidFill>
                <a:srgbClr val="002060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037ED3D-4640-4C99-BD8E-7128C709FBE2}"/>
              </a:ext>
            </a:extLst>
          </p:cNvPr>
          <p:cNvSpPr/>
          <p:nvPr/>
        </p:nvSpPr>
        <p:spPr>
          <a:xfrm>
            <a:off x="4894906" y="2917859"/>
            <a:ext cx="6420618" cy="2954591"/>
          </a:xfrm>
          <a:prstGeom prst="roundRect">
            <a:avLst/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en-US" sz="2400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 algn="ctr"/>
            <a:r>
              <a:rPr lang="en-US" altLang="en-US" sz="2400" dirty="0">
                <a:solidFill>
                  <a:schemeClr val="tx2"/>
                </a:solidFill>
                <a:cs typeface="Arial" panose="020B0604020202020204" pitchFamily="34" charset="0"/>
              </a:rPr>
              <a:t>Teacher’s Note:</a:t>
            </a:r>
          </a:p>
          <a:p>
            <a:pPr algn="ctr"/>
            <a:r>
              <a:rPr lang="en-US" altLang="en-US" sz="2400" dirty="0">
                <a:solidFill>
                  <a:schemeClr val="tx2"/>
                </a:solidFill>
                <a:cs typeface="Arial" panose="020B0604020202020204" pitchFamily="34" charset="0"/>
              </a:rPr>
              <a:t>See ‘Vocabulary Shorts’ resource below for ideas and games to develop and embed vocabulary. </a:t>
            </a:r>
            <a:endParaRPr lang="en-US" altLang="en-US" sz="2400" dirty="0">
              <a:solidFill>
                <a:schemeClr val="tx2"/>
              </a:solidFill>
              <a:cs typeface="Arial" panose="020B0604020202020204" pitchFamily="34" charset="0"/>
              <a:hlinkClick r:id="rId4"/>
            </a:endParaRPr>
          </a:p>
          <a:p>
            <a:pPr algn="ctr"/>
            <a:endParaRPr lang="en-US" altLang="en-US" sz="2400" u="sng" dirty="0">
              <a:solidFill>
                <a:srgbClr val="1155CC"/>
              </a:solidFill>
              <a:cs typeface="Arial" panose="020B0604020202020204" pitchFamily="34" charset="0"/>
              <a:hlinkClick r:id="rId4"/>
            </a:endParaRPr>
          </a:p>
          <a:p>
            <a:pPr algn="ctr"/>
            <a:r>
              <a:rPr lang="en-US" altLang="en-US" u="sng" dirty="0">
                <a:solidFill>
                  <a:srgbClr val="1155CC"/>
                </a:solidFill>
                <a:cs typeface="Arial" panose="020B0604020202020204" pitchFamily="34" charset="0"/>
                <a:hlinkClick r:id="rId4"/>
              </a:rPr>
              <a:t>Vocabulary Shorts</a:t>
            </a:r>
            <a:endParaRPr lang="en-GB" u="sng" dirty="0"/>
          </a:p>
          <a:p>
            <a:pPr algn="ctr"/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10" name="Star: 5 Points 9">
            <a:extLst>
              <a:ext uri="{FF2B5EF4-FFF2-40B4-BE49-F238E27FC236}">
                <a16:creationId xmlns:a16="http://schemas.microsoft.com/office/drawing/2014/main" id="{A72A0DDC-487D-4E41-8D2B-C1EDF9886647}"/>
              </a:ext>
            </a:extLst>
          </p:cNvPr>
          <p:cNvSpPr/>
          <p:nvPr/>
        </p:nvSpPr>
        <p:spPr>
          <a:xfrm>
            <a:off x="4694747" y="2603066"/>
            <a:ext cx="699541" cy="629586"/>
          </a:xfrm>
          <a:prstGeom prst="star5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83EB4EF-BA5A-E742-B1DD-CC216493BF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77662" y="420961"/>
            <a:ext cx="1468702" cy="970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9119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1">
            <a:extLst>
              <a:ext uri="{FF2B5EF4-FFF2-40B4-BE49-F238E27FC236}">
                <a16:creationId xmlns:a16="http://schemas.microsoft.com/office/drawing/2014/main" id="{9C69C8EC-BDAD-4FAB-B787-0C43A2DCCB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Title 1">
            <a:extLst>
              <a:ext uri="{FF2B5EF4-FFF2-40B4-BE49-F238E27FC236}">
                <a16:creationId xmlns:a16="http://schemas.microsoft.com/office/drawing/2014/main" id="{8649C739-9A18-4DBE-98A4-02EE904C0A79}"/>
              </a:ext>
            </a:extLst>
          </p:cNvPr>
          <p:cNvSpPr txBox="1">
            <a:spLocks/>
          </p:cNvSpPr>
          <p:nvPr/>
        </p:nvSpPr>
        <p:spPr>
          <a:xfrm>
            <a:off x="1671145" y="321198"/>
            <a:ext cx="8649559" cy="1086583"/>
          </a:xfrm>
          <a:prstGeom prst="rect">
            <a:avLst/>
          </a:prstGeom>
          <a:solidFill>
            <a:srgbClr val="FDFEDA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b="1" dirty="0">
                <a:solidFill>
                  <a:srgbClr val="002060"/>
                </a:solidFill>
                <a:latin typeface="+mn-lt"/>
              </a:rPr>
              <a:t>Can use negative numbers in context and calculate intervals across zero </a:t>
            </a:r>
            <a:r>
              <a:rPr lang="en-GB" sz="3200" dirty="0">
                <a:solidFill>
                  <a:schemeClr val="tx2"/>
                </a:solidFill>
                <a:latin typeface="+mn-lt"/>
              </a:rPr>
              <a:t> 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0C990D4-26F4-45C8-B083-2C40717E26FC}"/>
              </a:ext>
            </a:extLst>
          </p:cNvPr>
          <p:cNvSpPr txBox="1"/>
          <p:nvPr/>
        </p:nvSpPr>
        <p:spPr>
          <a:xfrm>
            <a:off x="1121745" y="1487778"/>
            <a:ext cx="90784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rgbClr val="002060"/>
                </a:solidFill>
              </a:rPr>
              <a:t>Your turn: calculating the difference between negative numbers</a:t>
            </a:r>
          </a:p>
        </p:txBody>
      </p:sp>
      <p:sp>
        <p:nvSpPr>
          <p:cNvPr id="44" name="AutoShape 67">
            <a:extLst>
              <a:ext uri="{FF2B5EF4-FFF2-40B4-BE49-F238E27FC236}">
                <a16:creationId xmlns:a16="http://schemas.microsoft.com/office/drawing/2014/main" id="{61B3863A-CEC7-488C-BAE6-A919A0B18C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1145" y="4969528"/>
            <a:ext cx="6428975" cy="1055608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GB" sz="2800" dirty="0">
                <a:latin typeface="+mn-lt"/>
              </a:rPr>
              <a:t>This problem is a bit trickier! Discuss how you would approach this problem.</a:t>
            </a:r>
          </a:p>
        </p:txBody>
      </p:sp>
      <p:sp>
        <p:nvSpPr>
          <p:cNvPr id="10" name="AutoShape 67">
            <a:extLst>
              <a:ext uri="{FF2B5EF4-FFF2-40B4-BE49-F238E27FC236}">
                <a16:creationId xmlns:a16="http://schemas.microsoft.com/office/drawing/2014/main" id="{800EB5BE-6FA6-4C6B-8745-2A0EA9AC56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132" y="2811217"/>
            <a:ext cx="11490281" cy="1532334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GB" sz="2800" dirty="0">
                <a:latin typeface="+mn-lt"/>
              </a:rPr>
              <a:t>The lowest recorded temperature in Antarctica was </a:t>
            </a:r>
            <a:r>
              <a:rPr lang="en-GB" sz="2800" b="1" dirty="0">
                <a:solidFill>
                  <a:srgbClr val="FF0000"/>
                </a:solidFill>
                <a:latin typeface="+mn-lt"/>
              </a:rPr>
              <a:t>-89</a:t>
            </a:r>
            <a:r>
              <a:rPr lang="en-GB" sz="2400" b="1" dirty="0">
                <a:solidFill>
                  <a:srgbClr val="FF0000"/>
                </a:solidFill>
              </a:rPr>
              <a:t>ºC</a:t>
            </a:r>
            <a:r>
              <a:rPr lang="en-GB" sz="2800" dirty="0">
                <a:latin typeface="+mn-lt"/>
              </a:rPr>
              <a:t>. The average temperature in Antarctica is </a:t>
            </a:r>
            <a:r>
              <a:rPr lang="en-GB" sz="2800" b="1" dirty="0">
                <a:solidFill>
                  <a:srgbClr val="FF0000"/>
                </a:solidFill>
                <a:latin typeface="+mn-lt"/>
              </a:rPr>
              <a:t>-57</a:t>
            </a:r>
            <a:r>
              <a:rPr lang="en-GB" sz="2400" b="1" dirty="0">
                <a:solidFill>
                  <a:srgbClr val="FF0000"/>
                </a:solidFill>
              </a:rPr>
              <a:t>ºC</a:t>
            </a:r>
            <a:r>
              <a:rPr lang="en-GB" sz="2800" dirty="0">
                <a:latin typeface="+mn-lt"/>
              </a:rPr>
              <a:t>. What is the difference between these two temperatures?</a:t>
            </a:r>
          </a:p>
        </p:txBody>
      </p:sp>
      <p:pic>
        <p:nvPicPr>
          <p:cNvPr id="9" name="Picture 8" descr="Image result for Discuss Clip Art">
            <a:extLst>
              <a:ext uri="{FF2B5EF4-FFF2-40B4-BE49-F238E27FC236}">
                <a16:creationId xmlns:a16="http://schemas.microsoft.com/office/drawing/2014/main" id="{6544BD36-7679-421C-AA59-FD8E31156F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" b="12714"/>
          <a:stretch>
            <a:fillRect/>
          </a:stretch>
        </p:blipFill>
        <p:spPr bwMode="auto">
          <a:xfrm>
            <a:off x="8501492" y="4692826"/>
            <a:ext cx="1698674" cy="160901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0E0EBCB-86A8-E14A-BC5F-9F3E378AEA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77662" y="420961"/>
            <a:ext cx="1468702" cy="970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5061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1">
            <a:extLst>
              <a:ext uri="{FF2B5EF4-FFF2-40B4-BE49-F238E27FC236}">
                <a16:creationId xmlns:a16="http://schemas.microsoft.com/office/drawing/2014/main" id="{9C69C8EC-BDAD-4FAB-B787-0C43A2DCCB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AutoShape 67">
            <a:extLst>
              <a:ext uri="{FF2B5EF4-FFF2-40B4-BE49-F238E27FC236}">
                <a16:creationId xmlns:a16="http://schemas.microsoft.com/office/drawing/2014/main" id="{65A32582-A85B-4F1D-9F24-23F8FDD780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132" y="2811217"/>
            <a:ext cx="11490281" cy="1532334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GB" sz="2800" dirty="0">
                <a:latin typeface="+mn-lt"/>
              </a:rPr>
              <a:t>The lowest recorded temperature in Antarctica was </a:t>
            </a:r>
            <a:r>
              <a:rPr lang="en-GB" sz="2800" b="1" dirty="0">
                <a:solidFill>
                  <a:srgbClr val="FF0000"/>
                </a:solidFill>
                <a:latin typeface="+mn-lt"/>
              </a:rPr>
              <a:t>-89</a:t>
            </a:r>
            <a:r>
              <a:rPr lang="en-GB" sz="2400" b="1" dirty="0">
                <a:solidFill>
                  <a:srgbClr val="FF0000"/>
                </a:solidFill>
              </a:rPr>
              <a:t>ºC</a:t>
            </a:r>
            <a:r>
              <a:rPr lang="en-GB" sz="2800" dirty="0">
                <a:latin typeface="+mn-lt"/>
              </a:rPr>
              <a:t>. The average temperature in Antarctica is </a:t>
            </a:r>
            <a:r>
              <a:rPr lang="en-GB" sz="2800" b="1" dirty="0">
                <a:solidFill>
                  <a:srgbClr val="FF0000"/>
                </a:solidFill>
                <a:latin typeface="+mn-lt"/>
              </a:rPr>
              <a:t>-57</a:t>
            </a:r>
            <a:r>
              <a:rPr lang="en-GB" sz="2400" b="1" dirty="0">
                <a:solidFill>
                  <a:srgbClr val="FF0000"/>
                </a:solidFill>
              </a:rPr>
              <a:t>ºC</a:t>
            </a:r>
            <a:r>
              <a:rPr lang="en-GB" sz="2800" dirty="0">
                <a:latin typeface="+mn-lt"/>
              </a:rPr>
              <a:t>. What is the difference between these two temperatures?</a:t>
            </a:r>
          </a:p>
        </p:txBody>
      </p:sp>
      <p:sp>
        <p:nvSpPr>
          <p:cNvPr id="42" name="Title 1">
            <a:extLst>
              <a:ext uri="{FF2B5EF4-FFF2-40B4-BE49-F238E27FC236}">
                <a16:creationId xmlns:a16="http://schemas.microsoft.com/office/drawing/2014/main" id="{8649C739-9A18-4DBE-98A4-02EE904C0A79}"/>
              </a:ext>
            </a:extLst>
          </p:cNvPr>
          <p:cNvSpPr txBox="1">
            <a:spLocks/>
          </p:cNvSpPr>
          <p:nvPr/>
        </p:nvSpPr>
        <p:spPr>
          <a:xfrm>
            <a:off x="1671145" y="321198"/>
            <a:ext cx="8649559" cy="1086583"/>
          </a:xfrm>
          <a:prstGeom prst="rect">
            <a:avLst/>
          </a:prstGeom>
          <a:solidFill>
            <a:srgbClr val="FDFEDA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b="1" dirty="0">
                <a:solidFill>
                  <a:srgbClr val="002060"/>
                </a:solidFill>
                <a:latin typeface="+mn-lt"/>
              </a:rPr>
              <a:t>Can use negative numbers in context and calculate intervals across zero </a:t>
            </a:r>
            <a:r>
              <a:rPr lang="en-GB" sz="3200" dirty="0">
                <a:solidFill>
                  <a:schemeClr val="tx2"/>
                </a:solidFill>
                <a:latin typeface="+mn-lt"/>
              </a:rPr>
              <a:t> 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0C990D4-26F4-45C8-B083-2C40717E26FC}"/>
              </a:ext>
            </a:extLst>
          </p:cNvPr>
          <p:cNvSpPr txBox="1"/>
          <p:nvPr/>
        </p:nvSpPr>
        <p:spPr>
          <a:xfrm>
            <a:off x="1238122" y="1726402"/>
            <a:ext cx="90784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rgbClr val="002060"/>
                </a:solidFill>
              </a:rPr>
              <a:t>What ideas did you come up with?</a:t>
            </a:r>
          </a:p>
        </p:txBody>
      </p:sp>
      <p:sp>
        <p:nvSpPr>
          <p:cNvPr id="44" name="AutoShape 67">
            <a:extLst>
              <a:ext uri="{FF2B5EF4-FFF2-40B4-BE49-F238E27FC236}">
                <a16:creationId xmlns:a16="http://schemas.microsoft.com/office/drawing/2014/main" id="{61B3863A-CEC7-488C-BAE6-A919A0B18C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132" y="4498289"/>
            <a:ext cx="11450975" cy="1328023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GB" sz="2400" dirty="0">
                <a:latin typeface="+mn-lt"/>
              </a:rPr>
              <a:t>If you look at </a:t>
            </a:r>
            <a:r>
              <a:rPr lang="en-GB" sz="2400" b="1" dirty="0">
                <a:solidFill>
                  <a:srgbClr val="FF0000"/>
                </a:solidFill>
                <a:latin typeface="+mn-lt"/>
              </a:rPr>
              <a:t>-89 and -57 </a:t>
            </a:r>
            <a:r>
              <a:rPr lang="en-GB" sz="2400" dirty="0">
                <a:latin typeface="+mn-lt"/>
              </a:rPr>
              <a:t>on a number line, you can see that the difference between the two numbers is exactly the same as the difference between </a:t>
            </a:r>
            <a:r>
              <a:rPr lang="en-GB" sz="2400" b="1" dirty="0">
                <a:solidFill>
                  <a:srgbClr val="FF0000"/>
                </a:solidFill>
                <a:latin typeface="+mn-lt"/>
              </a:rPr>
              <a:t>89 and 57</a:t>
            </a:r>
            <a:r>
              <a:rPr lang="en-GB" sz="2400" dirty="0">
                <a:latin typeface="+mn-lt"/>
              </a:rPr>
              <a:t>.  We can easily work out the difference between 89 and 57…</a:t>
            </a:r>
          </a:p>
        </p:txBody>
      </p:sp>
      <p:sp>
        <p:nvSpPr>
          <p:cNvPr id="110" name="AutoShape 67">
            <a:extLst>
              <a:ext uri="{FF2B5EF4-FFF2-40B4-BE49-F238E27FC236}">
                <a16:creationId xmlns:a16="http://schemas.microsoft.com/office/drawing/2014/main" id="{DE0C946C-EABD-4CFC-9FA6-B2F033EAE7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699" y="5981050"/>
            <a:ext cx="2193490" cy="578882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GB" sz="2800" dirty="0">
                <a:latin typeface="+mn-lt"/>
              </a:rPr>
              <a:t>89 – 57 = 32</a:t>
            </a:r>
            <a:endParaRPr lang="en-GB" sz="2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5" name="AutoShape 67">
            <a:extLst>
              <a:ext uri="{FF2B5EF4-FFF2-40B4-BE49-F238E27FC236}">
                <a16:creationId xmlns:a16="http://schemas.microsoft.com/office/drawing/2014/main" id="{8771CB60-8C9D-4A0D-B50D-153BD3A307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9817" y="5940994"/>
            <a:ext cx="9036854" cy="646986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GB" sz="2800" dirty="0">
                <a:latin typeface="+mn-lt"/>
              </a:rPr>
              <a:t>Therefore, the difference between </a:t>
            </a:r>
            <a:r>
              <a:rPr lang="en-GB" dirty="0">
                <a:latin typeface="+mn-lt"/>
              </a:rPr>
              <a:t>-</a:t>
            </a:r>
            <a:r>
              <a:rPr lang="en-GB" sz="2800" dirty="0">
                <a:latin typeface="+mn-lt"/>
              </a:rPr>
              <a:t>89</a:t>
            </a:r>
            <a:r>
              <a:rPr lang="en-GB" sz="2400" dirty="0"/>
              <a:t>ºC</a:t>
            </a:r>
            <a:r>
              <a:rPr lang="en-GB" sz="2800" dirty="0">
                <a:latin typeface="+mn-lt"/>
              </a:rPr>
              <a:t> and </a:t>
            </a:r>
            <a:r>
              <a:rPr lang="en-GB" sz="2600" dirty="0"/>
              <a:t>-</a:t>
            </a:r>
            <a:r>
              <a:rPr lang="en-GB" sz="2800" dirty="0">
                <a:latin typeface="+mn-lt"/>
              </a:rPr>
              <a:t>57</a:t>
            </a:r>
            <a:r>
              <a:rPr lang="en-GB" sz="2400" dirty="0"/>
              <a:t>ºC</a:t>
            </a:r>
            <a:r>
              <a:rPr lang="en-GB" sz="2600" dirty="0"/>
              <a:t> </a:t>
            </a:r>
            <a:r>
              <a:rPr lang="en-GB" sz="2800" dirty="0">
                <a:latin typeface="+mn-lt"/>
              </a:rPr>
              <a:t>is </a:t>
            </a:r>
            <a:r>
              <a:rPr lang="en-GB" sz="2800" b="1" dirty="0">
                <a:solidFill>
                  <a:srgbClr val="FF0000"/>
                </a:solidFill>
                <a:latin typeface="+mn-lt"/>
              </a:rPr>
              <a:t>32</a:t>
            </a:r>
            <a:r>
              <a:rPr lang="en-GB" sz="2400" b="1" dirty="0">
                <a:solidFill>
                  <a:srgbClr val="FF0000"/>
                </a:solidFill>
              </a:rPr>
              <a:t>ºC</a:t>
            </a:r>
            <a:r>
              <a:rPr lang="en-GB" sz="2800" dirty="0">
                <a:latin typeface="+mn-lt"/>
              </a:rPr>
              <a:t>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A438423-3F1D-7945-9248-0F13111149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77662" y="420961"/>
            <a:ext cx="1468702" cy="970048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70B7BB8-9F57-4D28-9F23-822EF0AD6C2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64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92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4" grpId="0" animBg="1"/>
      <p:bldP spid="110" grpId="0" animBg="1"/>
      <p:bldP spid="4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1">
            <a:extLst>
              <a:ext uri="{FF2B5EF4-FFF2-40B4-BE49-F238E27FC236}">
                <a16:creationId xmlns:a16="http://schemas.microsoft.com/office/drawing/2014/main" id="{9C69C8EC-BDAD-4FAB-B787-0C43A2DCCB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AutoShape 67">
            <a:extLst>
              <a:ext uri="{FF2B5EF4-FFF2-40B4-BE49-F238E27FC236}">
                <a16:creationId xmlns:a16="http://schemas.microsoft.com/office/drawing/2014/main" id="{65A32582-A85B-4F1D-9F24-23F8FDD780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132" y="3049580"/>
            <a:ext cx="10734045" cy="1055608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GB" sz="2800" dirty="0">
                <a:latin typeface="+mn-lt"/>
              </a:rPr>
              <a:t>At the end of the month Jim’s bank balance was</a:t>
            </a:r>
            <a:r>
              <a:rPr lang="en-GB" sz="2800" b="1" dirty="0">
                <a:solidFill>
                  <a:srgbClr val="FF0000"/>
                </a:solidFill>
                <a:latin typeface="+mn-lt"/>
              </a:rPr>
              <a:t> £52</a:t>
            </a:r>
            <a:r>
              <a:rPr lang="en-GB" sz="2800" dirty="0">
                <a:latin typeface="+mn-lt"/>
              </a:rPr>
              <a:t>. Alex’s was </a:t>
            </a:r>
            <a:r>
              <a:rPr lang="en-GB" sz="2800" b="1" dirty="0">
                <a:solidFill>
                  <a:srgbClr val="FF0000"/>
                </a:solidFill>
                <a:latin typeface="+mn-lt"/>
              </a:rPr>
              <a:t>-£108</a:t>
            </a:r>
            <a:r>
              <a:rPr lang="en-GB" sz="2800" dirty="0">
                <a:latin typeface="+mn-lt"/>
              </a:rPr>
              <a:t>. Who had the most money?  How much more?</a:t>
            </a:r>
          </a:p>
        </p:txBody>
      </p:sp>
      <p:sp>
        <p:nvSpPr>
          <p:cNvPr id="42" name="Title 1">
            <a:extLst>
              <a:ext uri="{FF2B5EF4-FFF2-40B4-BE49-F238E27FC236}">
                <a16:creationId xmlns:a16="http://schemas.microsoft.com/office/drawing/2014/main" id="{8649C739-9A18-4DBE-98A4-02EE904C0A79}"/>
              </a:ext>
            </a:extLst>
          </p:cNvPr>
          <p:cNvSpPr txBox="1">
            <a:spLocks/>
          </p:cNvSpPr>
          <p:nvPr/>
        </p:nvSpPr>
        <p:spPr>
          <a:xfrm>
            <a:off x="1671145" y="321198"/>
            <a:ext cx="8649559" cy="1086583"/>
          </a:xfrm>
          <a:prstGeom prst="rect">
            <a:avLst/>
          </a:prstGeom>
          <a:solidFill>
            <a:srgbClr val="FDFEDA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b="1" dirty="0">
                <a:solidFill>
                  <a:srgbClr val="002060"/>
                </a:solidFill>
                <a:latin typeface="+mn-lt"/>
              </a:rPr>
              <a:t>Can use negative numbers in context and calculate intervals across zero </a:t>
            </a:r>
            <a:r>
              <a:rPr lang="en-GB" sz="3200" dirty="0">
                <a:solidFill>
                  <a:schemeClr val="tx2"/>
                </a:solidFill>
                <a:latin typeface="+mn-lt"/>
              </a:rPr>
              <a:t> 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0C990D4-26F4-45C8-B083-2C40717E26FC}"/>
              </a:ext>
            </a:extLst>
          </p:cNvPr>
          <p:cNvSpPr txBox="1"/>
          <p:nvPr/>
        </p:nvSpPr>
        <p:spPr>
          <a:xfrm>
            <a:off x="1121745" y="1487778"/>
            <a:ext cx="90784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rgbClr val="002060"/>
                </a:solidFill>
              </a:rPr>
              <a:t>Your turn: calculating the difference between negative numbers</a:t>
            </a:r>
          </a:p>
        </p:txBody>
      </p:sp>
      <p:sp>
        <p:nvSpPr>
          <p:cNvPr id="10" name="AutoShape 67">
            <a:extLst>
              <a:ext uri="{FF2B5EF4-FFF2-40B4-BE49-F238E27FC236}">
                <a16:creationId xmlns:a16="http://schemas.microsoft.com/office/drawing/2014/main" id="{D8677AE4-50E3-4D2C-BB84-C2CC88D5E4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6699" y="4969527"/>
            <a:ext cx="6428975" cy="1055608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GB" sz="2800" dirty="0">
                <a:latin typeface="+mn-lt"/>
              </a:rPr>
              <a:t>This problem is tricky again! Discuss how you would approach this problem.</a:t>
            </a:r>
          </a:p>
        </p:txBody>
      </p:sp>
      <p:pic>
        <p:nvPicPr>
          <p:cNvPr id="9" name="Picture 8" descr="Image result for Discuss Clip Art">
            <a:extLst>
              <a:ext uri="{FF2B5EF4-FFF2-40B4-BE49-F238E27FC236}">
                <a16:creationId xmlns:a16="http://schemas.microsoft.com/office/drawing/2014/main" id="{CC2ED8B1-0797-47B5-8027-A20BAB0288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" b="12714"/>
          <a:stretch>
            <a:fillRect/>
          </a:stretch>
        </p:blipFill>
        <p:spPr bwMode="auto">
          <a:xfrm>
            <a:off x="8501492" y="4692826"/>
            <a:ext cx="1698674" cy="160901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A096949-10A0-5746-9A2D-BF4E171DAE1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77662" y="420961"/>
            <a:ext cx="1468702" cy="970048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A62BB64-0594-42B8-AC4F-D50C6CFE4EC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142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41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1">
            <a:extLst>
              <a:ext uri="{FF2B5EF4-FFF2-40B4-BE49-F238E27FC236}">
                <a16:creationId xmlns:a16="http://schemas.microsoft.com/office/drawing/2014/main" id="{9C69C8EC-BDAD-4FAB-B787-0C43A2DCCB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Title 1">
            <a:extLst>
              <a:ext uri="{FF2B5EF4-FFF2-40B4-BE49-F238E27FC236}">
                <a16:creationId xmlns:a16="http://schemas.microsoft.com/office/drawing/2014/main" id="{8649C739-9A18-4DBE-98A4-02EE904C0A79}"/>
              </a:ext>
            </a:extLst>
          </p:cNvPr>
          <p:cNvSpPr txBox="1">
            <a:spLocks/>
          </p:cNvSpPr>
          <p:nvPr/>
        </p:nvSpPr>
        <p:spPr>
          <a:xfrm>
            <a:off x="1671145" y="321198"/>
            <a:ext cx="8649559" cy="1086583"/>
          </a:xfrm>
          <a:prstGeom prst="rect">
            <a:avLst/>
          </a:prstGeom>
          <a:solidFill>
            <a:srgbClr val="FDFEDA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b="1" dirty="0">
                <a:solidFill>
                  <a:srgbClr val="002060"/>
                </a:solidFill>
                <a:latin typeface="+mn-lt"/>
              </a:rPr>
              <a:t>Can use negative numbers in context and calculate intervals across zero </a:t>
            </a:r>
            <a:r>
              <a:rPr lang="en-GB" sz="3200" dirty="0">
                <a:solidFill>
                  <a:schemeClr val="tx2"/>
                </a:solidFill>
                <a:latin typeface="+mn-lt"/>
              </a:rPr>
              <a:t> 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0C990D4-26F4-45C8-B083-2C40717E26FC}"/>
              </a:ext>
            </a:extLst>
          </p:cNvPr>
          <p:cNvSpPr txBox="1"/>
          <p:nvPr/>
        </p:nvSpPr>
        <p:spPr>
          <a:xfrm>
            <a:off x="1121745" y="1487778"/>
            <a:ext cx="90784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rgbClr val="002060"/>
                </a:solidFill>
              </a:rPr>
              <a:t>What ideas did you come up with?</a:t>
            </a:r>
          </a:p>
        </p:txBody>
      </p:sp>
      <p:sp>
        <p:nvSpPr>
          <p:cNvPr id="10" name="AutoShape 67">
            <a:extLst>
              <a:ext uri="{FF2B5EF4-FFF2-40B4-BE49-F238E27FC236}">
                <a16:creationId xmlns:a16="http://schemas.microsoft.com/office/drawing/2014/main" id="{D8677AE4-50E3-4D2C-BB84-C2CC88D5E4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912" y="4395255"/>
            <a:ext cx="4048815" cy="2104406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GB" sz="2800" dirty="0">
                <a:latin typeface="+mn-lt"/>
              </a:rPr>
              <a:t>Jim has the most money as Alex is overdrawn. </a:t>
            </a:r>
          </a:p>
          <a:p>
            <a:pPr>
              <a:buNone/>
            </a:pPr>
            <a:r>
              <a:rPr lang="en-GB" sz="2800" dirty="0">
                <a:latin typeface="+mn-lt"/>
              </a:rPr>
              <a:t>The difference between       -£108 and £52 is </a:t>
            </a:r>
            <a:r>
              <a:rPr lang="en-GB" sz="2800" b="1" dirty="0">
                <a:solidFill>
                  <a:srgbClr val="FF0000"/>
                </a:solidFill>
                <a:latin typeface="+mn-lt"/>
              </a:rPr>
              <a:t>£160</a:t>
            </a:r>
            <a:r>
              <a:rPr lang="en-GB" sz="2800" dirty="0">
                <a:latin typeface="+mn-lt"/>
              </a:rPr>
              <a:t>.</a:t>
            </a:r>
            <a:endParaRPr lang="en-GB" sz="2400" dirty="0">
              <a:latin typeface="+mn-lt"/>
            </a:endParaRPr>
          </a:p>
        </p:txBody>
      </p:sp>
      <p:sp>
        <p:nvSpPr>
          <p:cNvPr id="8" name="AutoShape 2">
            <a:extLst>
              <a:ext uri="{FF2B5EF4-FFF2-40B4-BE49-F238E27FC236}">
                <a16:creationId xmlns:a16="http://schemas.microsoft.com/office/drawing/2014/main" id="{9935F3D7-8261-48BF-BE4F-5ACBE8BDAD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6887" y="3506977"/>
            <a:ext cx="6029884" cy="3251272"/>
          </a:xfrm>
          <a:prstGeom prst="wedgeEllipseCallout">
            <a:avLst>
              <a:gd name="adj1" fmla="val -78798"/>
              <a:gd name="adj2" fmla="val -52904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get from -108 to 0, we add on 108. To get from 0 to 52, we add on 52.  Therefore in total we have added on 108 + 52 = 160</a:t>
            </a:r>
          </a:p>
        </p:txBody>
      </p:sp>
      <p:sp>
        <p:nvSpPr>
          <p:cNvPr id="9" name="AutoShape 67">
            <a:extLst>
              <a:ext uri="{FF2B5EF4-FFF2-40B4-BE49-F238E27FC236}">
                <a16:creationId xmlns:a16="http://schemas.microsoft.com/office/drawing/2014/main" id="{07290A23-7483-44F4-80F8-E38F8E75AB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132" y="2201684"/>
            <a:ext cx="10734045" cy="1055608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GB" sz="2800" dirty="0">
                <a:latin typeface="+mn-lt"/>
              </a:rPr>
              <a:t>At the end of the month Jim’s bank balance was</a:t>
            </a:r>
            <a:r>
              <a:rPr lang="en-GB" sz="2800" b="1" dirty="0">
                <a:solidFill>
                  <a:srgbClr val="FF0000"/>
                </a:solidFill>
                <a:latin typeface="+mn-lt"/>
              </a:rPr>
              <a:t> £52</a:t>
            </a:r>
            <a:r>
              <a:rPr lang="en-GB" sz="2800" dirty="0">
                <a:latin typeface="+mn-lt"/>
              </a:rPr>
              <a:t>. Alex’s was </a:t>
            </a:r>
            <a:r>
              <a:rPr lang="en-GB" sz="2800" b="1" dirty="0">
                <a:solidFill>
                  <a:srgbClr val="FF0000"/>
                </a:solidFill>
                <a:latin typeface="+mn-lt"/>
              </a:rPr>
              <a:t>-£108</a:t>
            </a:r>
            <a:r>
              <a:rPr lang="en-GB" sz="2800" dirty="0">
                <a:latin typeface="+mn-lt"/>
              </a:rPr>
              <a:t>. Who had the most money?  How much more?</a:t>
            </a:r>
          </a:p>
        </p:txBody>
      </p:sp>
      <p:pic>
        <p:nvPicPr>
          <p:cNvPr id="12" name="Picture 50" descr="Image result for pencil clipart7">
            <a:extLst>
              <a:ext uri="{FF2B5EF4-FFF2-40B4-BE49-F238E27FC236}">
                <a16:creationId xmlns:a16="http://schemas.microsoft.com/office/drawing/2014/main" id="{4A604928-ABDE-4EFD-9D13-40505F4E2F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2056" y="5221523"/>
            <a:ext cx="1235996" cy="1201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5A6D84E-735B-664F-8F8D-6EBBC8209C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77662" y="420961"/>
            <a:ext cx="1468702" cy="970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417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EAFF5614-61E9-4E3C-BCBB-0A2C30245E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36717" y="196754"/>
            <a:ext cx="6264275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GB" altLang="en-US">
                <a:latin typeface="Calibri" panose="020F0502020204030204" pitchFamily="34" charset="0"/>
              </a:rPr>
              <a:t>Reasoning </a:t>
            </a:r>
            <a:endParaRPr lang="en-GB" altLang="en-US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6132A173-126A-489C-AB67-DD706CD666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03444" y="1530351"/>
            <a:ext cx="7818171" cy="4781550"/>
          </a:xfrm>
          <a:solidFill>
            <a:srgbClr val="FFFED8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400" dirty="0"/>
              <a:t>The answer is -12 degrees. Make up some calculations that will give this answer.</a:t>
            </a:r>
          </a:p>
          <a:p>
            <a:pPr marL="0" indent="0" algn="ctr">
              <a:buNone/>
            </a:pPr>
            <a:endParaRPr lang="en-GB" sz="4000" dirty="0"/>
          </a:p>
        </p:txBody>
      </p:sp>
      <p:pic>
        <p:nvPicPr>
          <p:cNvPr id="10244" name="Picture 1">
            <a:extLst>
              <a:ext uri="{FF2B5EF4-FFF2-40B4-BE49-F238E27FC236}">
                <a16:creationId xmlns:a16="http://schemas.microsoft.com/office/drawing/2014/main" id="{80E9FA88-97FE-497C-9C56-EA6CD931A2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02" y="188913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8" descr="Image result for Discuss Clip Art">
            <a:extLst>
              <a:ext uri="{FF2B5EF4-FFF2-40B4-BE49-F238E27FC236}">
                <a16:creationId xmlns:a16="http://schemas.microsoft.com/office/drawing/2014/main" id="{CCFF6A6F-935A-408B-9178-F3D3611EF7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" b="12714"/>
          <a:stretch>
            <a:fillRect/>
          </a:stretch>
        </p:blipFill>
        <p:spPr bwMode="auto">
          <a:xfrm>
            <a:off x="4919517" y="4413961"/>
            <a:ext cx="1698674" cy="160901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1F1C054-B06C-CF49-8166-092581349B8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77662" y="420961"/>
            <a:ext cx="1468702" cy="970048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5E75C61-282E-4581-B1D6-79747893935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101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EAFF5614-61E9-4E3C-BCBB-0A2C30245E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36717" y="196754"/>
            <a:ext cx="6264275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GB" altLang="en-US" dirty="0">
                <a:latin typeface="Calibri" panose="020F0502020204030204" pitchFamily="34" charset="0"/>
              </a:rPr>
              <a:t> </a:t>
            </a:r>
            <a:r>
              <a:rPr lang="en-GB" altLang="en-US" dirty="0">
                <a:solidFill>
                  <a:srgbClr val="002060"/>
                </a:solidFill>
                <a:latin typeface="+mn-lt"/>
              </a:rPr>
              <a:t>Reasoning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6132A173-126A-489C-AB67-DD706CD666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140073" y="1530351"/>
            <a:ext cx="7488237" cy="4781550"/>
          </a:xfrm>
          <a:solidFill>
            <a:srgbClr val="FFFED8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400" dirty="0"/>
              <a:t>Amy says the difference between -5 and -19 is 24. Is she correct? How do you know?</a:t>
            </a:r>
          </a:p>
          <a:p>
            <a:pPr marL="0" indent="0" algn="ctr">
              <a:buNone/>
            </a:pPr>
            <a:endParaRPr lang="en-GB" sz="4400" dirty="0"/>
          </a:p>
          <a:p>
            <a:pPr marL="0" indent="0" algn="ctr">
              <a:buNone/>
            </a:pPr>
            <a:r>
              <a:rPr lang="en-GB" sz="4400" dirty="0"/>
              <a:t> </a:t>
            </a:r>
          </a:p>
        </p:txBody>
      </p:sp>
      <p:pic>
        <p:nvPicPr>
          <p:cNvPr id="10244" name="Picture 1">
            <a:extLst>
              <a:ext uri="{FF2B5EF4-FFF2-40B4-BE49-F238E27FC236}">
                <a16:creationId xmlns:a16="http://schemas.microsoft.com/office/drawing/2014/main" id="{80E9FA88-97FE-497C-9C56-EA6CD931A2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02" y="188913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8" descr="Image result for Discuss Clip Art">
            <a:extLst>
              <a:ext uri="{FF2B5EF4-FFF2-40B4-BE49-F238E27FC236}">
                <a16:creationId xmlns:a16="http://schemas.microsoft.com/office/drawing/2014/main" id="{CCFF6A6F-935A-408B-9178-F3D3611EF7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" b="12714"/>
          <a:stretch>
            <a:fillRect/>
          </a:stretch>
        </p:blipFill>
        <p:spPr bwMode="auto">
          <a:xfrm>
            <a:off x="4919517" y="4413961"/>
            <a:ext cx="1698674" cy="160901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0035649-75D6-144A-BDDF-1E0B5D0667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77662" y="420961"/>
            <a:ext cx="1468702" cy="970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119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3C02B12-C395-4773-98ED-4248396959D4}"/>
              </a:ext>
            </a:extLst>
          </p:cNvPr>
          <p:cNvSpPr txBox="1">
            <a:spLocks/>
          </p:cNvSpPr>
          <p:nvPr/>
        </p:nvSpPr>
        <p:spPr>
          <a:xfrm>
            <a:off x="1671145" y="321198"/>
            <a:ext cx="8649559" cy="1086583"/>
          </a:xfrm>
          <a:prstGeom prst="rect">
            <a:avLst/>
          </a:prstGeom>
          <a:solidFill>
            <a:srgbClr val="FDFEDA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b="1" dirty="0">
                <a:solidFill>
                  <a:srgbClr val="002060"/>
                </a:solidFill>
                <a:latin typeface="+mn-lt"/>
              </a:rPr>
              <a:t>Can use negative numbers in context and calculate intervals across zero </a:t>
            </a:r>
            <a:r>
              <a:rPr lang="en-GB" sz="3200" dirty="0">
                <a:solidFill>
                  <a:schemeClr val="tx2"/>
                </a:solidFill>
                <a:latin typeface="+mn-lt"/>
              </a:rPr>
              <a:t> </a:t>
            </a:r>
          </a:p>
        </p:txBody>
      </p:sp>
      <p:sp>
        <p:nvSpPr>
          <p:cNvPr id="7" name="AutoShape 67">
            <a:extLst>
              <a:ext uri="{FF2B5EF4-FFF2-40B4-BE49-F238E27FC236}">
                <a16:creationId xmlns:a16="http://schemas.microsoft.com/office/drawing/2014/main" id="{893BBFC4-9C7C-46CF-BE0A-22DBB4A9BF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6771" y="3171374"/>
            <a:ext cx="5186030" cy="2145268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GB" sz="4000" b="1" dirty="0">
                <a:solidFill>
                  <a:srgbClr val="FF0000"/>
                </a:solidFill>
                <a:latin typeface="+mn-lt"/>
              </a:rPr>
              <a:t>Negative</a:t>
            </a:r>
            <a:r>
              <a:rPr lang="en-GB" sz="4000" dirty="0">
                <a:latin typeface="+mn-lt"/>
              </a:rPr>
              <a:t> numbers are numbers which are </a:t>
            </a:r>
            <a:r>
              <a:rPr lang="en-GB" sz="4000" b="1" dirty="0">
                <a:solidFill>
                  <a:srgbClr val="FF0000"/>
                </a:solidFill>
                <a:latin typeface="+mn-lt"/>
              </a:rPr>
              <a:t>smaller than zero</a:t>
            </a:r>
            <a:r>
              <a:rPr lang="en-GB" sz="4000" dirty="0">
                <a:latin typeface="+mn-lt"/>
              </a:rPr>
              <a:t>.  </a:t>
            </a:r>
          </a:p>
        </p:txBody>
      </p:sp>
      <p:sp>
        <p:nvSpPr>
          <p:cNvPr id="10" name="AutoShape 67">
            <a:extLst>
              <a:ext uri="{FF2B5EF4-FFF2-40B4-BE49-F238E27FC236}">
                <a16:creationId xmlns:a16="http://schemas.microsoft.com/office/drawing/2014/main" id="{41732AAC-426D-4F9F-9471-92A7B6F9ED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9970" y="3171374"/>
            <a:ext cx="4852475" cy="2145268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GB" sz="4000" b="1" dirty="0">
                <a:solidFill>
                  <a:srgbClr val="FF0000"/>
                </a:solidFill>
                <a:latin typeface="+mn-lt"/>
              </a:rPr>
              <a:t>Positive</a:t>
            </a:r>
            <a:r>
              <a:rPr lang="en-GB" sz="4000" dirty="0">
                <a:latin typeface="+mn-lt"/>
              </a:rPr>
              <a:t> numbers are numbers which are </a:t>
            </a:r>
            <a:r>
              <a:rPr lang="en-GB" sz="4000" b="1" dirty="0">
                <a:solidFill>
                  <a:srgbClr val="FF0000"/>
                </a:solidFill>
                <a:latin typeface="+mn-lt"/>
              </a:rPr>
              <a:t>greater than zero</a:t>
            </a:r>
            <a:r>
              <a:rPr lang="en-GB" sz="4000" dirty="0">
                <a:latin typeface="+mn-lt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27F8D7C-D5A1-40F7-9D16-C71047DD685B}"/>
              </a:ext>
            </a:extLst>
          </p:cNvPr>
          <p:cNvSpPr txBox="1"/>
          <p:nvPr/>
        </p:nvSpPr>
        <p:spPr>
          <a:xfrm>
            <a:off x="2250412" y="1906107"/>
            <a:ext cx="72116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rgbClr val="002060"/>
                </a:solidFill>
              </a:rPr>
              <a:t>Remember: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9288679-A3B6-8B45-8645-2BCF62BB71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7662" y="420961"/>
            <a:ext cx="1468702" cy="970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084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3C02B12-C395-4773-98ED-4248396959D4}"/>
              </a:ext>
            </a:extLst>
          </p:cNvPr>
          <p:cNvSpPr txBox="1">
            <a:spLocks/>
          </p:cNvSpPr>
          <p:nvPr/>
        </p:nvSpPr>
        <p:spPr>
          <a:xfrm>
            <a:off x="1671145" y="321198"/>
            <a:ext cx="8649559" cy="1086583"/>
          </a:xfrm>
          <a:prstGeom prst="rect">
            <a:avLst/>
          </a:prstGeom>
          <a:solidFill>
            <a:srgbClr val="FDFEDA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b="1" dirty="0">
                <a:solidFill>
                  <a:srgbClr val="002060"/>
                </a:solidFill>
                <a:latin typeface="+mn-lt"/>
              </a:rPr>
              <a:t>Can use negative numbers in context and calculate intervals across zero </a:t>
            </a:r>
            <a:r>
              <a:rPr lang="en-GB" sz="3200" dirty="0">
                <a:solidFill>
                  <a:schemeClr val="tx2"/>
                </a:solidFill>
                <a:latin typeface="+mn-lt"/>
              </a:rPr>
              <a:t> </a:t>
            </a:r>
          </a:p>
        </p:txBody>
      </p:sp>
      <p:sp>
        <p:nvSpPr>
          <p:cNvPr id="8" name="AutoShape 67">
            <a:extLst>
              <a:ext uri="{FF2B5EF4-FFF2-40B4-BE49-F238E27FC236}">
                <a16:creationId xmlns:a16="http://schemas.microsoft.com/office/drawing/2014/main" id="{8A98E44A-24B0-4C40-91F1-4A0548C431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690" y="2524254"/>
            <a:ext cx="11485126" cy="1607249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GB" sz="2600" dirty="0">
                <a:latin typeface="+mn-lt"/>
              </a:rPr>
              <a:t>This number line shows the numbers from -10 to 5.  </a:t>
            </a:r>
          </a:p>
          <a:p>
            <a:pPr>
              <a:buNone/>
            </a:pPr>
            <a:r>
              <a:rPr lang="en-GB" sz="2600" dirty="0">
                <a:latin typeface="+mn-lt"/>
              </a:rPr>
              <a:t>Remember, on a </a:t>
            </a:r>
            <a:r>
              <a:rPr lang="en-GB" sz="2600" b="1" dirty="0">
                <a:latin typeface="+mn-lt"/>
              </a:rPr>
              <a:t>horizontal line </a:t>
            </a:r>
            <a:r>
              <a:rPr lang="en-GB" sz="2600" dirty="0">
                <a:latin typeface="+mn-lt"/>
              </a:rPr>
              <a:t>the numbers get </a:t>
            </a:r>
            <a:r>
              <a:rPr lang="en-GB" sz="2600" b="1" dirty="0">
                <a:solidFill>
                  <a:srgbClr val="FF0000"/>
                </a:solidFill>
                <a:latin typeface="+mn-lt"/>
              </a:rPr>
              <a:t>smaller</a:t>
            </a:r>
            <a:r>
              <a:rPr lang="en-GB" sz="2600" dirty="0">
                <a:latin typeface="+mn-lt"/>
              </a:rPr>
              <a:t> as we move to the </a:t>
            </a:r>
            <a:r>
              <a:rPr lang="en-GB" sz="2600" b="1" dirty="0">
                <a:solidFill>
                  <a:srgbClr val="FF0000"/>
                </a:solidFill>
                <a:latin typeface="+mn-lt"/>
              </a:rPr>
              <a:t>left</a:t>
            </a:r>
            <a:r>
              <a:rPr lang="en-GB" sz="2600" dirty="0">
                <a:latin typeface="+mn-lt"/>
              </a:rPr>
              <a:t>.  </a:t>
            </a:r>
          </a:p>
          <a:p>
            <a:pPr>
              <a:buNone/>
            </a:pPr>
            <a:r>
              <a:rPr lang="en-GB" sz="2600" dirty="0">
                <a:latin typeface="+mn-lt"/>
              </a:rPr>
              <a:t>We can see on the number line that </a:t>
            </a:r>
            <a:r>
              <a:rPr lang="en-GB" sz="2600" b="1" dirty="0">
                <a:latin typeface="+mn-lt"/>
              </a:rPr>
              <a:t>-9 is </a:t>
            </a:r>
            <a:r>
              <a:rPr lang="en-GB" sz="2600" b="1" dirty="0">
                <a:solidFill>
                  <a:srgbClr val="FF0000"/>
                </a:solidFill>
                <a:latin typeface="+mn-lt"/>
              </a:rPr>
              <a:t>smaller</a:t>
            </a:r>
            <a:r>
              <a:rPr lang="en-GB" sz="2600" b="1" dirty="0">
                <a:latin typeface="+mn-lt"/>
              </a:rPr>
              <a:t> than -6</a:t>
            </a:r>
            <a:r>
              <a:rPr lang="en-GB" sz="2600" dirty="0">
                <a:latin typeface="+mn-lt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4274004-CAC1-49B7-85A5-CBE7DA8F1725}"/>
              </a:ext>
            </a:extLst>
          </p:cNvPr>
          <p:cNvSpPr txBox="1"/>
          <p:nvPr/>
        </p:nvSpPr>
        <p:spPr>
          <a:xfrm>
            <a:off x="2250412" y="1569417"/>
            <a:ext cx="72116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rgbClr val="002060"/>
                </a:solidFill>
              </a:rPr>
              <a:t>Using a number line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16DE4F7-C81F-41FD-862E-60990584445F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58" b="62109"/>
          <a:stretch/>
        </p:blipFill>
        <p:spPr>
          <a:xfrm>
            <a:off x="249919" y="4737016"/>
            <a:ext cx="11792556" cy="1195389"/>
          </a:xfrm>
          <a:prstGeom prst="rect">
            <a:avLst/>
          </a:prstGeom>
        </p:spPr>
      </p:pic>
      <p:sp>
        <p:nvSpPr>
          <p:cNvPr id="16" name="Down Arrow 300">
            <a:extLst>
              <a:ext uri="{FF2B5EF4-FFF2-40B4-BE49-F238E27FC236}">
                <a16:creationId xmlns:a16="http://schemas.microsoft.com/office/drawing/2014/main" id="{280A6881-B51D-46E1-B3A8-2F0EF8C5E43C}"/>
              </a:ext>
            </a:extLst>
          </p:cNvPr>
          <p:cNvSpPr/>
          <p:nvPr/>
        </p:nvSpPr>
        <p:spPr>
          <a:xfrm>
            <a:off x="1328782" y="4272088"/>
            <a:ext cx="313024" cy="8017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7" name="Down Arrow 300">
            <a:extLst>
              <a:ext uri="{FF2B5EF4-FFF2-40B4-BE49-F238E27FC236}">
                <a16:creationId xmlns:a16="http://schemas.microsoft.com/office/drawing/2014/main" id="{A5C2593D-432F-4BB8-B4B7-39D2472BF5E8}"/>
              </a:ext>
            </a:extLst>
          </p:cNvPr>
          <p:cNvSpPr/>
          <p:nvPr/>
        </p:nvSpPr>
        <p:spPr>
          <a:xfrm>
            <a:off x="3463708" y="4280863"/>
            <a:ext cx="313024" cy="8017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pic>
        <p:nvPicPr>
          <p:cNvPr id="12" name="Picture 6" descr="Image result for eyes cartoon">
            <a:extLst>
              <a:ext uri="{FF2B5EF4-FFF2-40B4-BE49-F238E27FC236}">
                <a16:creationId xmlns:a16="http://schemas.microsoft.com/office/drawing/2014/main" id="{41F84FBE-0B5B-4CC9-8991-BACB418467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6816" y="1589380"/>
            <a:ext cx="1187450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2B86EDD-B85F-6242-A35D-38D3BAEE9D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77662" y="420961"/>
            <a:ext cx="1468702" cy="970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5018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3C02B12-C395-4773-98ED-4248396959D4}"/>
              </a:ext>
            </a:extLst>
          </p:cNvPr>
          <p:cNvSpPr txBox="1">
            <a:spLocks/>
          </p:cNvSpPr>
          <p:nvPr/>
        </p:nvSpPr>
        <p:spPr>
          <a:xfrm>
            <a:off x="1671145" y="321198"/>
            <a:ext cx="8649559" cy="1086583"/>
          </a:xfrm>
          <a:prstGeom prst="rect">
            <a:avLst/>
          </a:prstGeom>
          <a:solidFill>
            <a:srgbClr val="FDFEDA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b="1" dirty="0">
                <a:solidFill>
                  <a:srgbClr val="002060"/>
                </a:solidFill>
                <a:latin typeface="+mn-lt"/>
              </a:rPr>
              <a:t>Can use negative numbers in context and calculate intervals across zero </a:t>
            </a:r>
            <a:r>
              <a:rPr lang="en-GB" sz="3200" dirty="0">
                <a:solidFill>
                  <a:schemeClr val="tx2"/>
                </a:solidFill>
                <a:latin typeface="+mn-lt"/>
              </a:rPr>
              <a:t> </a:t>
            </a:r>
          </a:p>
        </p:txBody>
      </p:sp>
      <p:sp>
        <p:nvSpPr>
          <p:cNvPr id="8" name="AutoShape 67">
            <a:extLst>
              <a:ext uri="{FF2B5EF4-FFF2-40B4-BE49-F238E27FC236}">
                <a16:creationId xmlns:a16="http://schemas.microsoft.com/office/drawing/2014/main" id="{8A98E44A-24B0-4C40-91F1-4A0548C431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437" y="2290461"/>
            <a:ext cx="11485126" cy="646986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GB" dirty="0">
                <a:latin typeface="+mn-lt"/>
              </a:rPr>
              <a:t>What are the missing values in the following number line?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4274004-CAC1-49B7-85A5-CBE7DA8F1725}"/>
              </a:ext>
            </a:extLst>
          </p:cNvPr>
          <p:cNvSpPr txBox="1"/>
          <p:nvPr/>
        </p:nvSpPr>
        <p:spPr>
          <a:xfrm>
            <a:off x="2250412" y="1569417"/>
            <a:ext cx="72116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rgbClr val="002060"/>
                </a:solidFill>
              </a:rPr>
              <a:t>Missing Values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4462660-0ABE-4397-9E78-DB5CA935D3F2}"/>
              </a:ext>
            </a:extLst>
          </p:cNvPr>
          <p:cNvPicPr/>
          <p:nvPr/>
        </p:nvPicPr>
        <p:blipFill rotWithShape="1">
          <a:blip r:embed="rId4"/>
          <a:srcRect t="8906" b="26284"/>
          <a:stretch/>
        </p:blipFill>
        <p:spPr>
          <a:xfrm>
            <a:off x="360287" y="3108223"/>
            <a:ext cx="11485126" cy="804445"/>
          </a:xfrm>
          <a:prstGeom prst="rect">
            <a:avLst/>
          </a:prstGeom>
        </p:spPr>
      </p:pic>
      <p:sp>
        <p:nvSpPr>
          <p:cNvPr id="12" name="AutoShape 67">
            <a:extLst>
              <a:ext uri="{FF2B5EF4-FFF2-40B4-BE49-F238E27FC236}">
                <a16:creationId xmlns:a16="http://schemas.microsoft.com/office/drawing/2014/main" id="{20760179-72A1-43E4-BBCF-4782102C84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287" y="4041788"/>
            <a:ext cx="11485126" cy="1549360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GB" sz="2500" dirty="0">
                <a:latin typeface="+mn-lt"/>
              </a:rPr>
              <a:t>We can see from the </a:t>
            </a:r>
            <a:r>
              <a:rPr lang="en-GB" sz="2500" b="1" dirty="0">
                <a:solidFill>
                  <a:srgbClr val="FF0000"/>
                </a:solidFill>
                <a:latin typeface="+mn-lt"/>
              </a:rPr>
              <a:t>positive numbers</a:t>
            </a:r>
            <a:r>
              <a:rPr lang="en-GB" sz="2500" dirty="0">
                <a:latin typeface="+mn-lt"/>
              </a:rPr>
              <a:t> that the number line goes up in </a:t>
            </a:r>
            <a:r>
              <a:rPr lang="en-GB" sz="2500" b="1" dirty="0">
                <a:solidFill>
                  <a:srgbClr val="FF0000"/>
                </a:solidFill>
                <a:latin typeface="+mn-lt"/>
              </a:rPr>
              <a:t>2s</a:t>
            </a:r>
            <a:r>
              <a:rPr lang="en-GB" sz="2500" dirty="0">
                <a:latin typeface="+mn-lt"/>
              </a:rPr>
              <a:t>.  </a:t>
            </a:r>
          </a:p>
          <a:p>
            <a:pPr>
              <a:buNone/>
            </a:pPr>
            <a:r>
              <a:rPr lang="en-GB" sz="2500" dirty="0">
                <a:latin typeface="+mn-lt"/>
              </a:rPr>
              <a:t>Therefore, the number to the left of 0 must be -2, the next one -4, then -6 etc.  </a:t>
            </a:r>
          </a:p>
          <a:p>
            <a:pPr>
              <a:buNone/>
            </a:pPr>
            <a:r>
              <a:rPr lang="en-GB" sz="2500" dirty="0">
                <a:latin typeface="+mn-lt"/>
              </a:rPr>
              <a:t>Therefore, the number line will look like this: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EF986D0-C051-45FD-BA09-055AFEB9F3E3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360287" y="5689636"/>
            <a:ext cx="11485126" cy="103249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CFF74B1-D025-F445-BF4A-53015CDBB7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77662" y="420961"/>
            <a:ext cx="1468702" cy="970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772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3C02B12-C395-4773-98ED-4248396959D4}"/>
              </a:ext>
            </a:extLst>
          </p:cNvPr>
          <p:cNvSpPr txBox="1">
            <a:spLocks/>
          </p:cNvSpPr>
          <p:nvPr/>
        </p:nvSpPr>
        <p:spPr>
          <a:xfrm>
            <a:off x="1671145" y="321198"/>
            <a:ext cx="8649559" cy="1086583"/>
          </a:xfrm>
          <a:prstGeom prst="rect">
            <a:avLst/>
          </a:prstGeom>
          <a:solidFill>
            <a:srgbClr val="FDFEDA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b="1" dirty="0">
                <a:solidFill>
                  <a:srgbClr val="002060"/>
                </a:solidFill>
                <a:latin typeface="+mn-lt"/>
              </a:rPr>
              <a:t>Can use negative numbers in context and calculate intervals across zero </a:t>
            </a:r>
            <a:r>
              <a:rPr lang="en-GB" sz="3200" dirty="0">
                <a:solidFill>
                  <a:schemeClr val="tx2"/>
                </a:solidFill>
                <a:latin typeface="+mn-lt"/>
              </a:rPr>
              <a:t> </a:t>
            </a:r>
          </a:p>
        </p:txBody>
      </p:sp>
      <p:sp>
        <p:nvSpPr>
          <p:cNvPr id="8" name="AutoShape 67">
            <a:extLst>
              <a:ext uri="{FF2B5EF4-FFF2-40B4-BE49-F238E27FC236}">
                <a16:creationId xmlns:a16="http://schemas.microsoft.com/office/drawing/2014/main" id="{8A98E44A-24B0-4C40-91F1-4A0548C431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1118" y="2874861"/>
            <a:ext cx="9649764" cy="2281476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GB" sz="4000" dirty="0">
                <a:latin typeface="+mn-lt"/>
              </a:rPr>
              <a:t>We can use number lines to help us </a:t>
            </a:r>
            <a:r>
              <a:rPr lang="en-GB" sz="4000" b="1" dirty="0">
                <a:solidFill>
                  <a:srgbClr val="FF0000"/>
                </a:solidFill>
                <a:latin typeface="+mn-lt"/>
              </a:rPr>
              <a:t>add</a:t>
            </a:r>
            <a:r>
              <a:rPr lang="en-GB" sz="4000" dirty="0">
                <a:latin typeface="+mn-lt"/>
              </a:rPr>
              <a:t> and </a:t>
            </a:r>
            <a:r>
              <a:rPr lang="en-GB" sz="4000" b="1" dirty="0">
                <a:solidFill>
                  <a:srgbClr val="FF0000"/>
                </a:solidFill>
                <a:latin typeface="+mn-lt"/>
              </a:rPr>
              <a:t>subtract</a:t>
            </a:r>
            <a:r>
              <a:rPr lang="en-GB" sz="4000" dirty="0">
                <a:latin typeface="+mn-lt"/>
              </a:rPr>
              <a:t> with </a:t>
            </a:r>
            <a:r>
              <a:rPr lang="en-GB" sz="4000" b="1" dirty="0">
                <a:solidFill>
                  <a:srgbClr val="FF0000"/>
                </a:solidFill>
                <a:latin typeface="+mn-lt"/>
              </a:rPr>
              <a:t>negative</a:t>
            </a:r>
            <a:r>
              <a:rPr lang="en-GB" sz="4000" dirty="0">
                <a:latin typeface="+mn-lt"/>
              </a:rPr>
              <a:t> </a:t>
            </a:r>
            <a:r>
              <a:rPr lang="en-GB" sz="4000" b="1" dirty="0">
                <a:solidFill>
                  <a:srgbClr val="FF0000"/>
                </a:solidFill>
                <a:latin typeface="+mn-lt"/>
              </a:rPr>
              <a:t>numbers</a:t>
            </a:r>
            <a:r>
              <a:rPr lang="en-GB" sz="4000" dirty="0">
                <a:latin typeface="+mn-lt"/>
              </a:rPr>
              <a:t>.  </a:t>
            </a:r>
          </a:p>
          <a:p>
            <a:pPr algn="ctr">
              <a:buNone/>
            </a:pPr>
            <a:r>
              <a:rPr lang="en-GB" sz="4000" dirty="0">
                <a:latin typeface="+mn-lt"/>
              </a:rPr>
              <a:t>Let’s look at some examples…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4274004-CAC1-49B7-85A5-CBE7DA8F1725}"/>
              </a:ext>
            </a:extLst>
          </p:cNvPr>
          <p:cNvSpPr txBox="1"/>
          <p:nvPr/>
        </p:nvSpPr>
        <p:spPr>
          <a:xfrm>
            <a:off x="1767331" y="1569417"/>
            <a:ext cx="84463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rgbClr val="002060"/>
                </a:solidFill>
              </a:rPr>
              <a:t>Using number lines to add and subtract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B55D5A4-75B8-754F-B4A3-D505613332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7662" y="420961"/>
            <a:ext cx="1468702" cy="970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081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3C02B12-C395-4773-98ED-4248396959D4}"/>
              </a:ext>
            </a:extLst>
          </p:cNvPr>
          <p:cNvSpPr txBox="1">
            <a:spLocks/>
          </p:cNvSpPr>
          <p:nvPr/>
        </p:nvSpPr>
        <p:spPr>
          <a:xfrm>
            <a:off x="1671145" y="321198"/>
            <a:ext cx="8649559" cy="1086583"/>
          </a:xfrm>
          <a:prstGeom prst="rect">
            <a:avLst/>
          </a:prstGeom>
          <a:solidFill>
            <a:srgbClr val="FDFEDA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b="1" dirty="0">
                <a:solidFill>
                  <a:srgbClr val="002060"/>
                </a:solidFill>
                <a:latin typeface="+mn-lt"/>
              </a:rPr>
              <a:t>Can use negative numbers in context and calculate intervals across zero </a:t>
            </a:r>
            <a:r>
              <a:rPr lang="en-GB" sz="3200" dirty="0">
                <a:solidFill>
                  <a:schemeClr val="tx2"/>
                </a:solidFill>
                <a:latin typeface="+mn-lt"/>
              </a:rPr>
              <a:t> </a:t>
            </a:r>
          </a:p>
        </p:txBody>
      </p:sp>
      <p:sp>
        <p:nvSpPr>
          <p:cNvPr id="8" name="AutoShape 67">
            <a:extLst>
              <a:ext uri="{FF2B5EF4-FFF2-40B4-BE49-F238E27FC236}">
                <a16:creationId xmlns:a16="http://schemas.microsoft.com/office/drawing/2014/main" id="{8A98E44A-24B0-4C40-91F1-4A0548C431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614" y="2337451"/>
            <a:ext cx="11485126" cy="612934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GB" sz="3000" dirty="0">
                <a:latin typeface="+mn-lt"/>
              </a:rPr>
              <a:t>Using the number line below, work out the </a:t>
            </a:r>
            <a:r>
              <a:rPr lang="en-GB" sz="3000" b="1" dirty="0">
                <a:solidFill>
                  <a:srgbClr val="FF0000"/>
                </a:solidFill>
                <a:latin typeface="+mn-lt"/>
              </a:rPr>
              <a:t>difference</a:t>
            </a:r>
            <a:r>
              <a:rPr lang="en-GB" sz="3000" dirty="0">
                <a:latin typeface="+mn-lt"/>
              </a:rPr>
              <a:t> between -5 and -2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EA0633-F969-47A6-BBDC-291E0A87644F}"/>
              </a:ext>
            </a:extLst>
          </p:cNvPr>
          <p:cNvSpPr txBox="1"/>
          <p:nvPr/>
        </p:nvSpPr>
        <p:spPr>
          <a:xfrm>
            <a:off x="1767331" y="1569417"/>
            <a:ext cx="84463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rgbClr val="002060"/>
                </a:solidFill>
              </a:rPr>
              <a:t>Using number lines to add and subtract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793796C-F3C5-4904-9680-A236EDE25425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70" b="20864"/>
          <a:stretch/>
        </p:blipFill>
        <p:spPr>
          <a:xfrm>
            <a:off x="270614" y="3084851"/>
            <a:ext cx="11485126" cy="736499"/>
          </a:xfrm>
          <a:prstGeom prst="rect">
            <a:avLst/>
          </a:prstGeom>
        </p:spPr>
      </p:pic>
      <p:sp>
        <p:nvSpPr>
          <p:cNvPr id="14" name="AutoShape 67">
            <a:extLst>
              <a:ext uri="{FF2B5EF4-FFF2-40B4-BE49-F238E27FC236}">
                <a16:creationId xmlns:a16="http://schemas.microsoft.com/office/drawing/2014/main" id="{7767C985-9203-4F8D-9C26-BD99882468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000" y="3908659"/>
            <a:ext cx="5081443" cy="1736646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GB" sz="2400" dirty="0">
                <a:latin typeface="+mn-lt"/>
              </a:rPr>
              <a:t>To find the </a:t>
            </a:r>
            <a:r>
              <a:rPr lang="en-GB" sz="2400" b="1" dirty="0">
                <a:solidFill>
                  <a:srgbClr val="FF0000"/>
                </a:solidFill>
                <a:latin typeface="+mn-lt"/>
              </a:rPr>
              <a:t>difference</a:t>
            </a:r>
            <a:r>
              <a:rPr lang="en-GB" sz="2400" dirty="0">
                <a:latin typeface="+mn-lt"/>
              </a:rPr>
              <a:t> between -5 and -2, we need to </a:t>
            </a:r>
            <a:r>
              <a:rPr lang="en-GB" sz="2400" b="1" dirty="0">
                <a:solidFill>
                  <a:srgbClr val="FF0000"/>
                </a:solidFill>
                <a:latin typeface="+mn-lt"/>
              </a:rPr>
              <a:t>count how many steps</a:t>
            </a:r>
            <a:r>
              <a:rPr lang="en-GB" sz="2400" dirty="0">
                <a:latin typeface="+mn-lt"/>
              </a:rPr>
              <a:t> there are from -5 to -2 (shown by the blue arrows).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A2B8DCC-6324-4481-9D27-A4CC9FDADEC4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70" b="20864"/>
          <a:stretch/>
        </p:blipFill>
        <p:spPr>
          <a:xfrm>
            <a:off x="284990" y="5730948"/>
            <a:ext cx="11485126" cy="736499"/>
          </a:xfrm>
          <a:prstGeom prst="rect">
            <a:avLst/>
          </a:prstGeom>
        </p:spPr>
      </p:pic>
      <p:sp>
        <p:nvSpPr>
          <p:cNvPr id="12" name="Arrow: Curved Down 11">
            <a:extLst>
              <a:ext uri="{FF2B5EF4-FFF2-40B4-BE49-F238E27FC236}">
                <a16:creationId xmlns:a16="http://schemas.microsoft.com/office/drawing/2014/main" id="{95AE743B-7A2B-4A28-88C5-226D41A57453}"/>
              </a:ext>
            </a:extLst>
          </p:cNvPr>
          <p:cNvSpPr/>
          <p:nvPr/>
        </p:nvSpPr>
        <p:spPr>
          <a:xfrm>
            <a:off x="5434641" y="5421030"/>
            <a:ext cx="1000664" cy="39618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0" name="Arrow: Curved Down 19">
            <a:extLst>
              <a:ext uri="{FF2B5EF4-FFF2-40B4-BE49-F238E27FC236}">
                <a16:creationId xmlns:a16="http://schemas.microsoft.com/office/drawing/2014/main" id="{63D192D5-9570-49DF-B900-CFB40283E72E}"/>
              </a:ext>
            </a:extLst>
          </p:cNvPr>
          <p:cNvSpPr/>
          <p:nvPr/>
        </p:nvSpPr>
        <p:spPr>
          <a:xfrm>
            <a:off x="7435969" y="5393653"/>
            <a:ext cx="1000664" cy="39618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1" name="Arrow: Curved Down 20">
            <a:extLst>
              <a:ext uri="{FF2B5EF4-FFF2-40B4-BE49-F238E27FC236}">
                <a16:creationId xmlns:a16="http://schemas.microsoft.com/office/drawing/2014/main" id="{7C452A3B-02DE-4E2B-A9AC-E0C3601099E6}"/>
              </a:ext>
            </a:extLst>
          </p:cNvPr>
          <p:cNvSpPr/>
          <p:nvPr/>
        </p:nvSpPr>
        <p:spPr>
          <a:xfrm>
            <a:off x="6435305" y="5393653"/>
            <a:ext cx="1000664" cy="39618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2" name="Text Box 2">
            <a:extLst>
              <a:ext uri="{FF2B5EF4-FFF2-40B4-BE49-F238E27FC236}">
                <a16:creationId xmlns:a16="http://schemas.microsoft.com/office/drawing/2014/main" id="{576F4512-D877-46E1-B0D0-E9FEB19C59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2241" y="5003841"/>
            <a:ext cx="488266" cy="425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000" b="1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+1</a:t>
            </a:r>
            <a:endParaRPr lang="en-GB" sz="20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 Box 2">
            <a:extLst>
              <a:ext uri="{FF2B5EF4-FFF2-40B4-BE49-F238E27FC236}">
                <a16:creationId xmlns:a16="http://schemas.microsoft.com/office/drawing/2014/main" id="{0F5F5A2B-417D-47D8-90C4-A9D54BAF8F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1789" y="4983711"/>
            <a:ext cx="488266" cy="425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000" b="1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+1</a:t>
            </a:r>
            <a:endParaRPr lang="en-GB" sz="20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 Box 2">
            <a:extLst>
              <a:ext uri="{FF2B5EF4-FFF2-40B4-BE49-F238E27FC236}">
                <a16:creationId xmlns:a16="http://schemas.microsoft.com/office/drawing/2014/main" id="{88385BC1-334B-4117-9566-F8D129CB24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567" y="4998087"/>
            <a:ext cx="488266" cy="425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000" b="1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+1</a:t>
            </a:r>
            <a:endParaRPr lang="en-GB" sz="20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AutoShape 67">
            <a:extLst>
              <a:ext uri="{FF2B5EF4-FFF2-40B4-BE49-F238E27FC236}">
                <a16:creationId xmlns:a16="http://schemas.microsoft.com/office/drawing/2014/main" id="{D50DCEA6-6C0A-490A-8992-7B197A81D3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2959" y="3953362"/>
            <a:ext cx="6453041" cy="1001125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GB" sz="2400" dirty="0">
                <a:latin typeface="+mn-lt"/>
              </a:rPr>
              <a:t>We can see that we have gone up </a:t>
            </a:r>
            <a:r>
              <a:rPr lang="en-GB" sz="2400" b="1" dirty="0">
                <a:solidFill>
                  <a:srgbClr val="FF0000"/>
                </a:solidFill>
                <a:latin typeface="+mn-lt"/>
              </a:rPr>
              <a:t>3 steps</a:t>
            </a:r>
            <a:r>
              <a:rPr lang="en-GB" sz="2400" dirty="0">
                <a:latin typeface="+mn-lt"/>
              </a:rPr>
              <a:t>.  </a:t>
            </a:r>
          </a:p>
          <a:p>
            <a:pPr>
              <a:buNone/>
            </a:pPr>
            <a:r>
              <a:rPr lang="en-GB" sz="2400" dirty="0">
                <a:latin typeface="+mn-lt"/>
              </a:rPr>
              <a:t>Therefore: </a:t>
            </a:r>
            <a:r>
              <a:rPr lang="en-GB" sz="2400" b="1" dirty="0">
                <a:latin typeface="+mn-lt"/>
              </a:rPr>
              <a:t>The difference between -5 and -2 is 3.</a:t>
            </a:r>
            <a:endParaRPr lang="en-GB" sz="2400" dirty="0">
              <a:latin typeface="+mn-lt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68BE178-F28A-FF47-9D1C-575191E540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77662" y="420961"/>
            <a:ext cx="1468702" cy="970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442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2" grpId="0" animBg="1"/>
      <p:bldP spid="20" grpId="0" animBg="1"/>
      <p:bldP spid="21" grpId="0" animBg="1"/>
      <p:bldP spid="22" grpId="0"/>
      <p:bldP spid="23" grpId="0"/>
      <p:bldP spid="24" grpId="0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3C02B12-C395-4773-98ED-4248396959D4}"/>
              </a:ext>
            </a:extLst>
          </p:cNvPr>
          <p:cNvSpPr txBox="1">
            <a:spLocks/>
          </p:cNvSpPr>
          <p:nvPr/>
        </p:nvSpPr>
        <p:spPr>
          <a:xfrm>
            <a:off x="1671145" y="321198"/>
            <a:ext cx="8649559" cy="1086583"/>
          </a:xfrm>
          <a:prstGeom prst="rect">
            <a:avLst/>
          </a:prstGeom>
          <a:solidFill>
            <a:srgbClr val="FDFEDA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b="1" dirty="0">
                <a:solidFill>
                  <a:srgbClr val="002060"/>
                </a:solidFill>
                <a:latin typeface="+mn-lt"/>
              </a:rPr>
              <a:t>Can use negative numbers in context and calculate intervals across zero </a:t>
            </a:r>
            <a:r>
              <a:rPr lang="en-GB" sz="3200" dirty="0">
                <a:solidFill>
                  <a:schemeClr val="tx2"/>
                </a:solidFill>
                <a:latin typeface="+mn-lt"/>
              </a:rPr>
              <a:t> </a:t>
            </a:r>
          </a:p>
        </p:txBody>
      </p:sp>
      <p:sp>
        <p:nvSpPr>
          <p:cNvPr id="8" name="AutoShape 67">
            <a:extLst>
              <a:ext uri="{FF2B5EF4-FFF2-40B4-BE49-F238E27FC236}">
                <a16:creationId xmlns:a16="http://schemas.microsoft.com/office/drawing/2014/main" id="{8A98E44A-24B0-4C40-91F1-4A0548C431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614" y="2491076"/>
            <a:ext cx="11485126" cy="646986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GB" dirty="0">
                <a:latin typeface="+mn-lt"/>
              </a:rPr>
              <a:t>Using the number line below, work out the </a:t>
            </a:r>
            <a:r>
              <a:rPr lang="en-GB" b="1" dirty="0">
                <a:solidFill>
                  <a:srgbClr val="FF0000"/>
                </a:solidFill>
                <a:latin typeface="+mn-lt"/>
              </a:rPr>
              <a:t>difference</a:t>
            </a:r>
            <a:r>
              <a:rPr lang="en-GB" dirty="0">
                <a:latin typeface="+mn-lt"/>
              </a:rPr>
              <a:t> between:-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EA0633-F969-47A6-BBDC-291E0A87644F}"/>
              </a:ext>
            </a:extLst>
          </p:cNvPr>
          <p:cNvSpPr txBox="1"/>
          <p:nvPr/>
        </p:nvSpPr>
        <p:spPr>
          <a:xfrm>
            <a:off x="1767331" y="1569417"/>
            <a:ext cx="84463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rgbClr val="002060"/>
                </a:solidFill>
              </a:rPr>
              <a:t>Your turn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793796C-F3C5-4904-9680-A236EDE25425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70" b="20864"/>
          <a:stretch/>
        </p:blipFill>
        <p:spPr>
          <a:xfrm>
            <a:off x="376441" y="5298702"/>
            <a:ext cx="11485126" cy="736499"/>
          </a:xfrm>
          <a:prstGeom prst="rect">
            <a:avLst/>
          </a:prstGeom>
        </p:spPr>
      </p:pic>
      <p:sp>
        <p:nvSpPr>
          <p:cNvPr id="17" name="AutoShape 67">
            <a:extLst>
              <a:ext uri="{FF2B5EF4-FFF2-40B4-BE49-F238E27FC236}">
                <a16:creationId xmlns:a16="http://schemas.microsoft.com/office/drawing/2014/main" id="{988FA402-92D5-4797-B2EC-8BC5BB9AD9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7934" y="3429000"/>
            <a:ext cx="2645114" cy="783193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GB" sz="4000" dirty="0">
                <a:latin typeface="+mn-lt"/>
              </a:rPr>
              <a:t>-8 and -1</a:t>
            </a:r>
          </a:p>
        </p:txBody>
      </p:sp>
      <p:sp>
        <p:nvSpPr>
          <p:cNvPr id="18" name="AutoShape 67">
            <a:extLst>
              <a:ext uri="{FF2B5EF4-FFF2-40B4-BE49-F238E27FC236}">
                <a16:creationId xmlns:a16="http://schemas.microsoft.com/office/drawing/2014/main" id="{2470A866-8D43-4368-8E39-1942BFA0DE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9711" y="4271631"/>
            <a:ext cx="2645114" cy="783193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GB" sz="4000" dirty="0">
                <a:latin typeface="+mn-lt"/>
              </a:rPr>
              <a:t>-5 and 0</a:t>
            </a:r>
          </a:p>
        </p:txBody>
      </p:sp>
      <p:sp>
        <p:nvSpPr>
          <p:cNvPr id="19" name="AutoShape 67">
            <a:extLst>
              <a:ext uri="{FF2B5EF4-FFF2-40B4-BE49-F238E27FC236}">
                <a16:creationId xmlns:a16="http://schemas.microsoft.com/office/drawing/2014/main" id="{EB33664B-58AB-49BE-A8A4-B0A788300C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6211" y="3381940"/>
            <a:ext cx="2645114" cy="783193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GB" sz="4000" dirty="0">
                <a:latin typeface="+mn-lt"/>
              </a:rPr>
              <a:t>-6 and 1</a:t>
            </a:r>
          </a:p>
        </p:txBody>
      </p:sp>
      <p:sp>
        <p:nvSpPr>
          <p:cNvPr id="26" name="Arrow: Curved Down 25">
            <a:extLst>
              <a:ext uri="{FF2B5EF4-FFF2-40B4-BE49-F238E27FC236}">
                <a16:creationId xmlns:a16="http://schemas.microsoft.com/office/drawing/2014/main" id="{905E566C-78E1-4413-A1C4-75CDCDBE6DD6}"/>
              </a:ext>
            </a:extLst>
          </p:cNvPr>
          <p:cNvSpPr/>
          <p:nvPr/>
        </p:nvSpPr>
        <p:spPr>
          <a:xfrm>
            <a:off x="9221720" y="1559298"/>
            <a:ext cx="1983907" cy="79615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27" name="Picture 50" descr="Image result for pencil clipart7">
            <a:extLst>
              <a:ext uri="{FF2B5EF4-FFF2-40B4-BE49-F238E27FC236}">
                <a16:creationId xmlns:a16="http://schemas.microsoft.com/office/drawing/2014/main" id="{C024709D-598F-4678-AC06-F38A7D87FB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9744" y="3661300"/>
            <a:ext cx="1235996" cy="1201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A9B6FAA-1170-EA45-99BE-B07E6EA226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77662" y="420961"/>
            <a:ext cx="1468702" cy="970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204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EAFF5614-61E9-4E3C-BCBB-0A2C30245E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36717" y="196754"/>
            <a:ext cx="6264275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GB" altLang="en-US" dirty="0">
                <a:latin typeface="Calibri" panose="020F0502020204030204" pitchFamily="34" charset="0"/>
              </a:rPr>
              <a:t>Reasoning</a:t>
            </a:r>
            <a:endParaRPr lang="en-GB" altLang="en-US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6132A173-126A-489C-AB67-DD706CD666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03444" y="1530351"/>
            <a:ext cx="7818171" cy="4781550"/>
          </a:xfrm>
          <a:solidFill>
            <a:srgbClr val="FFFED8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400" dirty="0" err="1"/>
              <a:t>Seb</a:t>
            </a:r>
            <a:r>
              <a:rPr lang="en-GB" sz="4400" dirty="0"/>
              <a:t> says -8 is bigger than -4. Explain where he has gone wrong.</a:t>
            </a:r>
          </a:p>
          <a:p>
            <a:pPr marL="0" indent="0" algn="ctr">
              <a:buNone/>
            </a:pPr>
            <a:endParaRPr lang="en-GB" sz="4400" dirty="0"/>
          </a:p>
        </p:txBody>
      </p:sp>
      <p:pic>
        <p:nvPicPr>
          <p:cNvPr id="10244" name="Picture 1">
            <a:extLst>
              <a:ext uri="{FF2B5EF4-FFF2-40B4-BE49-F238E27FC236}">
                <a16:creationId xmlns:a16="http://schemas.microsoft.com/office/drawing/2014/main" id="{80E9FA88-97FE-497C-9C56-EA6CD931A2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02" y="188913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8" descr="Image result for Discuss Clip Art">
            <a:extLst>
              <a:ext uri="{FF2B5EF4-FFF2-40B4-BE49-F238E27FC236}">
                <a16:creationId xmlns:a16="http://schemas.microsoft.com/office/drawing/2014/main" id="{CCFF6A6F-935A-408B-9178-F3D3611EF7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" b="12714"/>
          <a:stretch>
            <a:fillRect/>
          </a:stretch>
        </p:blipFill>
        <p:spPr bwMode="auto">
          <a:xfrm>
            <a:off x="4919517" y="4413961"/>
            <a:ext cx="1698674" cy="160901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FD2A261-AE06-504C-B8B8-F7A3F6A495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77662" y="420961"/>
            <a:ext cx="1468702" cy="970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8205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5893</TotalTime>
  <Words>2048</Words>
  <Application>Microsoft Office PowerPoint</Application>
  <PresentationFormat>Widescreen</PresentationFormat>
  <Paragraphs>283</Paragraphs>
  <Slides>25</Slides>
  <Notes>25</Notes>
  <HiddenSlides>0</HiddenSlides>
  <MMClips>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 Theme</vt:lpstr>
      <vt:lpstr>PowerPoint Presentation</vt:lpstr>
      <vt:lpstr>Vocabulary: using negative numbers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Reasoning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Problem Solving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Reasoning </vt:lpstr>
      <vt:lpstr> Reasoning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Resource</dc:title>
  <dc:creator>Microsoft Office User</dc:creator>
  <cp:lastModifiedBy>Katie King</cp:lastModifiedBy>
  <cp:revision>75</cp:revision>
  <dcterms:created xsi:type="dcterms:W3CDTF">2017-03-29T13:14:03Z</dcterms:created>
  <dcterms:modified xsi:type="dcterms:W3CDTF">2020-10-01T13:34:41Z</dcterms:modified>
</cp:coreProperties>
</file>