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ink/inkAction1.xml" ContentType="application/vnd.ms-office.inkAction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70" r:id="rId5"/>
    <p:sldId id="256" r:id="rId6"/>
    <p:sldId id="271" r:id="rId7"/>
    <p:sldId id="258" r:id="rId8"/>
    <p:sldId id="259" r:id="rId9"/>
    <p:sldId id="268" r:id="rId10"/>
    <p:sldId id="260" r:id="rId11"/>
    <p:sldId id="269" r:id="rId12"/>
    <p:sldId id="261" r:id="rId13"/>
    <p:sldId id="26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ink/inkAction1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0-12-04T06:45:16.109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act:action type="add" startTime="36117">
    <iact:property name="dataType"/>
    <iact:actionData xml:id="d0">
      <inkml:trace xmlns:inkml="http://www.w3.org/2003/InkML" xml:id="stk0" contextRef="#ctx0" brushRef="#br0">5702 8830 0,'0'35'178,"0"0"-164,0-1 42,0 1-49,0 0 10,0 0 47,-35-1-32,35 1 112,35-35-40,0 0-88,0 0-9,-1 0 26,1 0-1,35 0-17,-35 0 34,-1 0-41,1 0 16,0 0 1,0 0-10,-1 0 1,1 0 48,0 0-38</inkml:trace>
    </iact:actionData>
  </iact:action>
  <iact:action type="add" startTime="37854">
    <iact:property name="dataType"/>
    <iact:actionData xml:id="d1">
      <inkml:trace xmlns:inkml="http://www.w3.org/2003/InkML" xml:id="stk1" contextRef="#ctx0" brushRef="#br0">5980 8934 0,'0'35'160,"0"0"-153,0 0 19,0-1-19,0 1 8,0 0 17,0 0-16,0 0 0,0-1 16,0 1 0</inkml:trace>
    </iact:actionData>
  </iact:action>
  <iact:action type="add" startTime="43566">
    <iact:property name="dataType"/>
    <iact:actionData xml:id="d2">
      <inkml:trace xmlns:inkml="http://www.w3.org/2003/InkML" xml:id="stk2" contextRef="#ctx0" brushRef="#br0">7893 8761 0,'34'0'89,"1"0"-35,0 0-6,0 0-32,0 0 24,34 34-32,-34-34 17,0 70 6,-1-35 41,-34-1-40,0 1-16,-34 0 16,-1-35 0,0 0 0,0 0-16,1 0 0,-1 0 24,0 0-16,0 35 104,35-1-56,70-34-56,-1 35 0,1-35-8,-35 0 9,-1 70-10,36-70 9,-70 35-1,35-35 10,0 34 23,-35 1-16,0 0 24,-35-35-16,0 0-16,0 0 24,0 0-24,1 0 0,-1 0 8,0 0-16,0 0-1,1 0 13,-1 0-15,0 0 3</inkml:trace>
    </iact:actionData>
  </iact:action>
  <iact:action type="add" startTime="45589">
    <iact:property name="dataType"/>
    <iact:actionData xml:id="d3">
      <inkml:trace xmlns:inkml="http://www.w3.org/2003/InkML" xml:id="stk3" contextRef="#ctx0" brushRef="#br0">8588 8934 0,'-35'0'98,"35"-69"-20,0 34 26,35 35 32,0 0 24,0 0-150,-1 0 4,1 0 153,0 0-134,-35 35 7,0 0-23,0-1-2,0 1 8,0 0-7,0 0-8,0-1 10,0 1-12,0 0 10,-35 0 0,0-35 9,35 35-16,-34-1 6,-1 1 130,0-35-65,70 0 319,0 0-374,-1 0-9,1 0 7,0 0-7,0 0 32,0 0-24,-1 0-1,1 0 42,0 0-33,0 0-8,-1 0 88</inkml:trace>
    </iact:actionData>
  </iact:action>
  <iact:action type="add" startTime="60990">
    <iact:property name="dataType"/>
    <iact:actionData xml:id="d4">
      <inkml:trace xmlns:inkml="http://www.w3.org/2003/InkML" xml:id="stk4" contextRef="#ctx0" brushRef="#br0">4485 9977 0,'35'0'312,"0"0"-224,0 0-8,-1 0-41,-34 35 25,0 0 40,0 0-32,0-1 8,-34-34-63,-1 0 166,35 35 137,35-35-288,-1 0 8,1 0-24,0 0 0,-35 35-8,35-35 32,-1 0 16,1 35-24,-35-1 40,0 1-8,0 0 0,-69-35 57,69 35-106,-35-35 9,-35 0 56,36 34-63,-1-34 54,-35 35 25</inkml:trace>
    </iact:actionData>
  </iact:action>
  <iact:action type="add" startTime="63805">
    <iact:property name="dataType"/>
    <iact:actionData xml:id="d5">
      <inkml:trace xmlns:inkml="http://www.w3.org/2003/InkML" xml:id="stk5" contextRef="#ctx0" brushRef="#br0">4972 10151 0,'0'-35'73,"0"1"-42,0-1 9,0 0-23,0 0 6,35 35 41,0 0-24,-1 0-24,1 0 0,0 0 8,-35 35 8,35-35-16,-1 0 0,-34 35 9,35 0 14,-35 34-15,0-34 8,0 34 0,0-34 0,-35 0 16,1-35-16,-1 35-8,0-35-8,-34 0-8,34 0 48,-35 34 0,105-34 272,0 0-304,0 0 48,-1 0-56,1 0 8,0 0 8,0 0 8,-1 0-16,1 0 24,0 0 8,0 0 145</inkml:trace>
    </iact:actionData>
  </iact:action>
  <iact:action type="add" startTime="66277">
    <iact:property name="dataType"/>
    <iact:actionData xml:id="d6">
      <inkml:trace xmlns:inkml="http://www.w3.org/2003/InkML" xml:id="stk6" contextRef="#ctx0" brushRef="#br0">7093 10047 0,'-35'0'121,"35"35"-106,0-1 2,0 1 39,0 0-42,0 0 27,35-35 280,35 0-305,-36 0 7,1 0-7,0 0 49,0 0-18,-1 0-7,1 0-14,0 0 4,0 0-5,-1 0-10,1 0 33,0 0-40,0 0 0,0 0 9,-1 0 6,1 0 33</inkml:trace>
    </iact:actionData>
  </iact:action>
  <iact:action type="add" startTime="67965">
    <iact:property name="dataType"/>
    <iact:actionData xml:id="d7">
      <inkml:trace xmlns:inkml="http://www.w3.org/2003/InkML" xml:id="stk7" contextRef="#ctx0" brushRef="#br0">7441 9908 0,'0'69'105,"0"-34"-89,0 35-9,0-36 10,0 1 14,0 0-22,0 0 6,0-1 1,0 1 0,0 0 8,0 0 9,0-1 22,0 1 162</inkml:trace>
    </iact:actionData>
  </iact:action>
  <iact:action type="add" startTime="69781">
    <iact:property name="dataType"/>
    <iact:actionData xml:id="d8">
      <inkml:trace xmlns:inkml="http://www.w3.org/2003/InkML" xml:id="stk8" contextRef="#ctx0" brushRef="#br0">9144 10151 0,'0'-35'153,"0"1"-146,0-1 9,35 0 73</inkml:trace>
    </iact:actionData>
  </iact:action>
  <iact:action type="add" startTime="71198">
    <iact:property name="dataType"/>
    <iact:actionData xml:id="d9">
      <inkml:trace xmlns:inkml="http://www.w3.org/2003/InkML" xml:id="stk9" contextRef="#ctx0" brushRef="#br0">9249 10047 0,'35'0'831,"-1"0"-807,-34 35 152,0-1-152,0 1-8,0 0 8,0 0-8,0-1 32,0 1-32,0 0 48,0 0 48,-34-35-104,-1 0 32,35 34-33,-35 1 50,0 0 32,70-35 110,0 0-190,0 0 14,-1 0-15,1 0 16,0 0-8,0 0 1,-1 0 14,1 0 1,0 0 8</inkml:trace>
    </iact:actionData>
  </iact:action>
  <iact:action type="add" startTime="74301">
    <iact:property name="dataType"/>
    <iact:actionData xml:id="d10">
      <inkml:trace xmlns:inkml="http://www.w3.org/2003/InkML" xml:id="stk10" contextRef="#ctx0" brushRef="#br0">9840 10221 0,'-70'0'114,"36"0"-93,-36 0 12,35 0-1,35 34 16,-35 1 0,35 0-8,0 34-24,0-34 16,0 35 32,35-70-8,0 0 8,0 0-38,0 0-4,-1-35 98,1 0-80,0 35 0,-35-35 0,35 35-24,34-34 0,-69-1 0,0 0 32,0 0 56,0 1-49,-69 34 26,34 0-34,-35-35 2,36 35 8,-36-35 14,35 0-39,35 1-8,0-1 0,0 0 32,0 0-31,0 1 6,0-1 9,0 0-24,70 35-8,-1 0 0,-34 0-1,0 0 2,0-35-1,-1 35 105,-34 35-34,0 0-63,0 0 7,0-1-14,0 1-1,0 0 24,0 0-25,0-1 51,0 1-51,-34-35 73</inkml:trace>
    </iact:actionData>
  </iact:action>
</iact:action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409F8-CF5D-4EE4-8EBC-31010BF68CC6}" type="datetimeFigureOut">
              <a:rPr lang="en-GB" smtClean="0"/>
              <a:t>04/12/2020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A8078-E63D-4A4F-AEC6-7FE9674495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9689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409F8-CF5D-4EE4-8EBC-31010BF68CC6}" type="datetimeFigureOut">
              <a:rPr lang="en-GB" smtClean="0"/>
              <a:t>04/12/2020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A8078-E63D-4A4F-AEC6-7FE9674495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7584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409F8-CF5D-4EE4-8EBC-31010BF68CC6}" type="datetimeFigureOut">
              <a:rPr lang="en-GB" smtClean="0"/>
              <a:t>04/12/2020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A8078-E63D-4A4F-AEC6-7FE9674495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4302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409F8-CF5D-4EE4-8EBC-31010BF68CC6}" type="datetimeFigureOut">
              <a:rPr lang="en-GB" smtClean="0"/>
              <a:t>04/12/2020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A8078-E63D-4A4F-AEC6-7FE9674495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5929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409F8-CF5D-4EE4-8EBC-31010BF68CC6}" type="datetimeFigureOut">
              <a:rPr lang="en-GB" smtClean="0"/>
              <a:t>04/12/2020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A8078-E63D-4A4F-AEC6-7FE9674495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6784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409F8-CF5D-4EE4-8EBC-31010BF68CC6}" type="datetimeFigureOut">
              <a:rPr lang="en-GB" smtClean="0"/>
              <a:t>04/12/2020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A8078-E63D-4A4F-AEC6-7FE9674495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0068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409F8-CF5D-4EE4-8EBC-31010BF68CC6}" type="datetimeFigureOut">
              <a:rPr lang="en-GB" smtClean="0"/>
              <a:t>04/12/2020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A8078-E63D-4A4F-AEC6-7FE9674495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9527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409F8-CF5D-4EE4-8EBC-31010BF68CC6}" type="datetimeFigureOut">
              <a:rPr lang="en-GB" smtClean="0"/>
              <a:t>04/12/2020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A8078-E63D-4A4F-AEC6-7FE9674495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2839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409F8-CF5D-4EE4-8EBC-31010BF68CC6}" type="datetimeFigureOut">
              <a:rPr lang="en-GB" smtClean="0"/>
              <a:t>04/12/2020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A8078-E63D-4A4F-AEC6-7FE9674495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3301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409F8-CF5D-4EE4-8EBC-31010BF68CC6}" type="datetimeFigureOut">
              <a:rPr lang="en-GB" smtClean="0"/>
              <a:t>04/12/2020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A8078-E63D-4A4F-AEC6-7FE9674495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5753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409F8-CF5D-4EE4-8EBC-31010BF68CC6}" type="datetimeFigureOut">
              <a:rPr lang="en-GB" smtClean="0"/>
              <a:t>04/12/2020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A8078-E63D-4A4F-AEC6-7FE9674495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0502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8409F8-CF5D-4EE4-8EBC-31010BF68CC6}" type="datetimeFigureOut">
              <a:rPr lang="en-GB" smtClean="0"/>
              <a:t>04/12/2020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3A8078-E63D-4A4F-AEC6-7FE9674495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6096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7" Type="http://schemas.microsoft.com/office/2007/relationships/hdphoto" Target="../media/hdphoto1.wdp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1.png"/><Relationship Id="rId5" Type="http://schemas.openxmlformats.org/officeDocument/2006/relationships/hyperlink" Target="http://www.pngall.com/pencil-png" TargetMode="Externa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1.png"/><Relationship Id="rId5" Type="http://schemas.openxmlformats.org/officeDocument/2006/relationships/hyperlink" Target="http://www.pngall.com/pencil-png" TargetMode="Externa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2" Type="http://schemas.microsoft.com/office/2007/relationships/media" Target="../media/media5.m4a"/><Relationship Id="rId1" Type="http://schemas.openxmlformats.org/officeDocument/2006/relationships/tags" Target="../tags/tag1.x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4a"/><Relationship Id="rId2" Type="http://schemas.microsoft.com/office/2007/relationships/media" Target="../media/media6.m4a"/><Relationship Id="rId1" Type="http://schemas.openxmlformats.org/officeDocument/2006/relationships/tags" Target="../tags/tag2.xml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m4a"/><Relationship Id="rId2" Type="http://schemas.microsoft.com/office/2007/relationships/media" Target="../media/media7.m4a"/><Relationship Id="rId1" Type="http://schemas.openxmlformats.org/officeDocument/2006/relationships/tags" Target="../tags/tag3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8.m4a"/><Relationship Id="rId2" Type="http://schemas.microsoft.com/office/2007/relationships/media" Target="../media/media8.m4a"/><Relationship Id="rId1" Type="http://schemas.openxmlformats.org/officeDocument/2006/relationships/tags" Target="../tags/tag4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9.pn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microsoft.com/office/2011/relationships/inkAction" Target="../ink/inkAction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3CE8D-FE80-4368-8EA1-518D17B349A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Friday Maths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8BF0AC1F-07AC-41EA-A0B6-DA87AE309EE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5655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539"/>
    </mc:Choice>
    <mc:Fallback>
      <p:transition spd="slow" advTm="35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95FDF7D-E323-4324-9CF9-AF5B1E819815}"/>
              </a:ext>
            </a:extLst>
          </p:cNvPr>
          <p:cNvGrpSpPr/>
          <p:nvPr/>
        </p:nvGrpSpPr>
        <p:grpSpPr>
          <a:xfrm>
            <a:off x="80152" y="-803550"/>
            <a:ext cx="12254313" cy="7481246"/>
            <a:chOff x="80152" y="-803550"/>
            <a:chExt cx="12254313" cy="7481246"/>
          </a:xfrm>
        </p:grpSpPr>
        <p:sp>
          <p:nvSpPr>
            <p:cNvPr id="2" name="TextBox 1"/>
            <p:cNvSpPr txBox="1"/>
            <p:nvPr/>
          </p:nvSpPr>
          <p:spPr>
            <a:xfrm>
              <a:off x="115910" y="180304"/>
              <a:ext cx="2936383" cy="584775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r>
                <a:rPr lang="en-GB" sz="3200" dirty="0"/>
                <a:t>Extension </a:t>
              </a: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CFBF9"/>
                </a:clrFrom>
                <a:clrTo>
                  <a:srgbClr val="FCFBF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0300"/>
            <a:stretch/>
          </p:blipFill>
          <p:spPr>
            <a:xfrm>
              <a:off x="3052293" y="-803550"/>
              <a:ext cx="6223000" cy="2168710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F2009AB-B7CC-4D34-B7BF-EAE333FDC63B}"/>
                </a:ext>
              </a:extLst>
            </p:cNvPr>
            <p:cNvSpPr txBox="1"/>
            <p:nvPr/>
          </p:nvSpPr>
          <p:spPr>
            <a:xfrm>
              <a:off x="89111" y="1944623"/>
              <a:ext cx="11940330" cy="101463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lnSpc>
                  <a:spcPct val="115000"/>
                </a:lnSpc>
                <a:spcAft>
                  <a:spcPts val="1000"/>
                </a:spcAft>
              </a:pPr>
              <a:r>
                <a:rPr lang="en-GB" sz="2400" dirty="0"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1. Ben wants to buy 4 lollies for each of his twelve friends.</a:t>
              </a:r>
            </a:p>
            <a:p>
              <a:r>
                <a:rPr lang="en-GB" sz="2400" dirty="0"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 How many lollies will he need to buy?     ____________ </a:t>
              </a:r>
              <a:endParaRPr lang="en-GB" sz="2400" dirty="0"/>
            </a:p>
          </p:txBody>
        </p:sp>
        <p:pic>
          <p:nvPicPr>
            <p:cNvPr id="1028" name="Picture 4" descr="Lollipop Transparent Background | PNG Play">
              <a:extLst>
                <a:ext uri="{FF2B5EF4-FFF2-40B4-BE49-F238E27FC236}">
                  <a16:creationId xmlns:a16="http://schemas.microsoft.com/office/drawing/2014/main" id="{94A9D369-FCCC-4DA9-9A5A-8D2A3FA1B2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850710">
              <a:off x="9751963" y="471161"/>
              <a:ext cx="1617472" cy="25019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6">
              <a:extLst>
                <a:ext uri="{FF2B5EF4-FFF2-40B4-BE49-F238E27FC236}">
                  <a16:creationId xmlns:a16="http://schemas.microsoft.com/office/drawing/2014/main" id="{A79AF824-55AE-44CA-A80D-012103C9FD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152" y="3974733"/>
              <a:ext cx="12254313" cy="1600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altLang="en-US" sz="2400" dirty="0">
                  <a:latin typeface="Comic Sans MS" panose="030F0702030302020204" pitchFamily="66" charset="0"/>
                  <a:ea typeface="Calibri" panose="020F0502020204030204" pitchFamily="34" charset="0"/>
                  <a:cs typeface="Arial" panose="020B0604020202020204" pitchFamily="34" charset="0"/>
                </a:rPr>
                <a:t>2. T</a:t>
              </a:r>
              <a:r>
                <a:rPr kumimoji="0" lang="en-GB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om has 4 friends over for tea.  They have 3 fish fingers each. 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br>
                <a:rPr lang="en-GB" altLang="en-US" sz="2400" dirty="0"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kumimoji="0" lang="en-GB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How many fish fingers does Tom’s mum have to buy for his friends? ___________ </a:t>
              </a:r>
              <a:endParaRPr kumimoji="0" lang="en-GB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1035" name="Picture 11" descr="Crispy Fish Fingers Isolated On White Background Stock Photo, Picture And  Royalty Free Image. Image 100353779.">
              <a:extLst>
                <a:ext uri="{FF2B5EF4-FFF2-40B4-BE49-F238E27FC236}">
                  <a16:creationId xmlns:a16="http://schemas.microsoft.com/office/drawing/2014/main" id="{69DEA449-022C-4138-94B4-206AD6831D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7000" r="96077">
                          <a14:foregroundMark x1="10615" y1="52615" x2="7000" y2="46308"/>
                          <a14:foregroundMark x1="7000" y1="46308" x2="10923" y2="40231"/>
                          <a14:foregroundMark x1="10923" y1="40231" x2="11308" y2="40000"/>
                          <a14:foregroundMark x1="90000" y1="35385" x2="96077" y2="40769"/>
                          <a14:foregroundMark x1="96077" y1="40769" x2="92846" y2="46077"/>
                          <a14:backgroundMark x1="18154" y1="74385" x2="26308" y2="73923"/>
                          <a14:backgroundMark x1="26308" y1="73923" x2="33846" y2="74077"/>
                          <a14:backgroundMark x1="33846" y1="74077" x2="36538" y2="7392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152" y="4966077"/>
              <a:ext cx="1711619" cy="17116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1C7D4B62-D32E-4FD6-ACD3-E2040619A6B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257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16"/>
    </mc:Choice>
    <mc:Fallback>
      <p:transition spd="slow" advTm="180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5910" y="180304"/>
            <a:ext cx="2936383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GB" sz="3200" dirty="0"/>
              <a:t>Maths Drill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E1D60AE-1239-4500-835C-ECDCB5FFC193}"/>
              </a:ext>
            </a:extLst>
          </p:cNvPr>
          <p:cNvSpPr txBox="1"/>
          <p:nvPr/>
        </p:nvSpPr>
        <p:spPr>
          <a:xfrm flipH="1">
            <a:off x="5814418" y="1201885"/>
            <a:ext cx="5577839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Challenge:</a:t>
            </a:r>
          </a:p>
          <a:p>
            <a:r>
              <a:rPr lang="en-GB" sz="2400" dirty="0"/>
              <a:t>40 children need 2 pencils each.</a:t>
            </a:r>
          </a:p>
          <a:p>
            <a:r>
              <a:rPr lang="en-GB" sz="2400" dirty="0"/>
              <a:t>There are 10 pencils in one box. </a:t>
            </a:r>
          </a:p>
          <a:p>
            <a:endParaRPr lang="en-GB" sz="2400" dirty="0"/>
          </a:p>
          <a:p>
            <a:endParaRPr lang="en-GB" sz="2400" dirty="0"/>
          </a:p>
          <a:p>
            <a:r>
              <a:rPr lang="en-GB" sz="2400" dirty="0"/>
              <a:t>Write down the correct number of boxes of pencils that would be needed. </a:t>
            </a:r>
          </a:p>
          <a:p>
            <a:endParaRPr lang="en-GB" sz="2400" dirty="0"/>
          </a:p>
          <a:p>
            <a:endParaRPr lang="en-GB" sz="2800" dirty="0"/>
          </a:p>
          <a:p>
            <a:r>
              <a:rPr lang="en-GB" sz="2800" dirty="0"/>
              <a:t>4               10                2                    8</a:t>
            </a:r>
          </a:p>
        </p:txBody>
      </p:sp>
      <p:pic>
        <p:nvPicPr>
          <p:cNvPr id="5" name="Picture 4" descr="A close up of a pencil&#10;&#10;Description automatically generated">
            <a:extLst>
              <a:ext uri="{FF2B5EF4-FFF2-40B4-BE49-F238E27FC236}">
                <a16:creationId xmlns:a16="http://schemas.microsoft.com/office/drawing/2014/main" id="{CAE882A6-A265-4A4B-B81E-280A6451C25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 rot="1681259">
            <a:off x="9610787" y="1371600"/>
            <a:ext cx="1858743" cy="185874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B08CB88-1E73-42C2-8256-02A18AE15749}"/>
              </a:ext>
            </a:extLst>
          </p:cNvPr>
          <p:cNvSpPr txBox="1"/>
          <p:nvPr/>
        </p:nvSpPr>
        <p:spPr>
          <a:xfrm>
            <a:off x="529002" y="1295854"/>
            <a:ext cx="4014240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914400" indent="-914400">
              <a:buFont typeface="+mj-lt"/>
              <a:buAutoNum type="arabicPeriod"/>
            </a:pPr>
            <a:r>
              <a:rPr lang="en-GB" sz="4800" dirty="0"/>
              <a:t>3 x 3 =</a:t>
            </a:r>
          </a:p>
          <a:p>
            <a:pPr marL="914400" indent="-914400">
              <a:buFont typeface="+mj-lt"/>
              <a:buAutoNum type="arabicPeriod"/>
            </a:pPr>
            <a:r>
              <a:rPr lang="en-GB" sz="4800" dirty="0"/>
              <a:t>4 x 4 =</a:t>
            </a:r>
          </a:p>
          <a:p>
            <a:pPr marL="914400" indent="-914400">
              <a:buFont typeface="+mj-lt"/>
              <a:buAutoNum type="arabicPeriod"/>
            </a:pPr>
            <a:r>
              <a:rPr lang="en-GB" sz="4800" dirty="0"/>
              <a:t>5 x 3 =</a:t>
            </a:r>
          </a:p>
          <a:p>
            <a:pPr marL="914400" indent="-914400">
              <a:buFont typeface="+mj-lt"/>
              <a:buAutoNum type="arabicPeriod"/>
            </a:pPr>
            <a:r>
              <a:rPr lang="en-GB" sz="4800" dirty="0"/>
              <a:t>221 + 321 =</a:t>
            </a:r>
          </a:p>
          <a:p>
            <a:pPr marL="914400" indent="-914400">
              <a:buFont typeface="+mj-lt"/>
              <a:buAutoNum type="arabicPeriod"/>
            </a:pPr>
            <a:r>
              <a:rPr lang="en-GB" sz="4800" dirty="0"/>
              <a:t>50 + 72 =</a:t>
            </a:r>
          </a:p>
          <a:p>
            <a:pPr marL="914400" indent="-914400">
              <a:buFont typeface="+mj-lt"/>
              <a:buAutoNum type="arabicPeriod"/>
            </a:pPr>
            <a:r>
              <a:rPr lang="en-GB" sz="4800" dirty="0"/>
              <a:t>100 – 25 =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081B1918-6D3B-4B89-9505-5DBFC5B1C97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722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305"/>
    </mc:Choice>
    <mc:Fallback>
      <p:transition spd="slow" advTm="163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5910" y="180304"/>
            <a:ext cx="2936383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GB" sz="3200" dirty="0"/>
              <a:t>Maths Drill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E1D60AE-1239-4500-835C-ECDCB5FFC193}"/>
              </a:ext>
            </a:extLst>
          </p:cNvPr>
          <p:cNvSpPr txBox="1"/>
          <p:nvPr/>
        </p:nvSpPr>
        <p:spPr>
          <a:xfrm flipH="1">
            <a:off x="5920435" y="180304"/>
            <a:ext cx="5577839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Challenge:</a:t>
            </a:r>
          </a:p>
          <a:p>
            <a:r>
              <a:rPr lang="en-GB" sz="2400" dirty="0"/>
              <a:t>40 children need 2 pencils each.</a:t>
            </a:r>
          </a:p>
          <a:p>
            <a:r>
              <a:rPr lang="en-GB" sz="2400" dirty="0"/>
              <a:t>There are 10 pencils in one box. </a:t>
            </a:r>
          </a:p>
          <a:p>
            <a:endParaRPr lang="en-GB" sz="2400" dirty="0"/>
          </a:p>
          <a:p>
            <a:endParaRPr lang="en-GB" sz="2400" dirty="0"/>
          </a:p>
          <a:p>
            <a:r>
              <a:rPr lang="en-GB" sz="2400" dirty="0"/>
              <a:t>Write down the correct number of boxes of pencils that would be needed. </a:t>
            </a:r>
          </a:p>
          <a:p>
            <a:endParaRPr lang="en-GB" sz="2400" dirty="0"/>
          </a:p>
          <a:p>
            <a:endParaRPr lang="en-GB" sz="2800" dirty="0"/>
          </a:p>
          <a:p>
            <a:r>
              <a:rPr lang="en-GB" sz="2800" dirty="0"/>
              <a:t>4               10                2                    8</a:t>
            </a:r>
          </a:p>
        </p:txBody>
      </p:sp>
      <p:pic>
        <p:nvPicPr>
          <p:cNvPr id="5" name="Picture 4" descr="A close up of a pencil&#10;&#10;Description automatically generated">
            <a:extLst>
              <a:ext uri="{FF2B5EF4-FFF2-40B4-BE49-F238E27FC236}">
                <a16:creationId xmlns:a16="http://schemas.microsoft.com/office/drawing/2014/main" id="{CAE882A6-A265-4A4B-B81E-280A6451C25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 rot="1681259">
            <a:off x="9610787" y="1371600"/>
            <a:ext cx="1858743" cy="185874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B08CB88-1E73-42C2-8256-02A18AE15749}"/>
              </a:ext>
            </a:extLst>
          </p:cNvPr>
          <p:cNvSpPr txBox="1"/>
          <p:nvPr/>
        </p:nvSpPr>
        <p:spPr>
          <a:xfrm>
            <a:off x="529002" y="1295854"/>
            <a:ext cx="5091458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914400" indent="-914400">
              <a:buFont typeface="+mj-lt"/>
              <a:buAutoNum type="arabicPeriod"/>
            </a:pPr>
            <a:r>
              <a:rPr lang="en-GB" sz="4800" dirty="0"/>
              <a:t>3 x 3 = </a:t>
            </a:r>
            <a:r>
              <a:rPr lang="en-GB" sz="4800" dirty="0">
                <a:solidFill>
                  <a:srgbClr val="00B050"/>
                </a:solidFill>
              </a:rPr>
              <a:t>9</a:t>
            </a:r>
          </a:p>
          <a:p>
            <a:pPr marL="914400" indent="-914400">
              <a:buFont typeface="+mj-lt"/>
              <a:buAutoNum type="arabicPeriod"/>
            </a:pPr>
            <a:r>
              <a:rPr lang="en-GB" sz="4800" dirty="0"/>
              <a:t>4 x 4 = </a:t>
            </a:r>
            <a:r>
              <a:rPr lang="en-GB" sz="4800" dirty="0">
                <a:solidFill>
                  <a:srgbClr val="00B050"/>
                </a:solidFill>
              </a:rPr>
              <a:t>16</a:t>
            </a:r>
          </a:p>
          <a:p>
            <a:pPr marL="914400" indent="-914400">
              <a:buFont typeface="+mj-lt"/>
              <a:buAutoNum type="arabicPeriod"/>
            </a:pPr>
            <a:r>
              <a:rPr lang="en-GB" sz="4800" dirty="0"/>
              <a:t>5 x 3 = </a:t>
            </a:r>
            <a:r>
              <a:rPr lang="en-GB" sz="4800" dirty="0">
                <a:solidFill>
                  <a:srgbClr val="00B050"/>
                </a:solidFill>
              </a:rPr>
              <a:t>15</a:t>
            </a:r>
          </a:p>
          <a:p>
            <a:pPr marL="914400" indent="-914400">
              <a:buFont typeface="+mj-lt"/>
              <a:buAutoNum type="arabicPeriod"/>
            </a:pPr>
            <a:r>
              <a:rPr lang="en-GB" sz="4800" dirty="0"/>
              <a:t>221 + 321 = </a:t>
            </a:r>
            <a:r>
              <a:rPr lang="en-GB" sz="4800" dirty="0">
                <a:solidFill>
                  <a:srgbClr val="00B050"/>
                </a:solidFill>
              </a:rPr>
              <a:t>542</a:t>
            </a:r>
          </a:p>
          <a:p>
            <a:pPr marL="914400" indent="-914400">
              <a:buFont typeface="+mj-lt"/>
              <a:buAutoNum type="arabicPeriod"/>
            </a:pPr>
            <a:r>
              <a:rPr lang="en-GB" sz="4800" dirty="0"/>
              <a:t>50 + 72 = </a:t>
            </a:r>
            <a:r>
              <a:rPr lang="en-GB" sz="4800" dirty="0">
                <a:solidFill>
                  <a:srgbClr val="00B050"/>
                </a:solidFill>
              </a:rPr>
              <a:t>122</a:t>
            </a:r>
          </a:p>
          <a:p>
            <a:pPr marL="914400" indent="-914400">
              <a:buFont typeface="+mj-lt"/>
              <a:buAutoNum type="arabicPeriod"/>
            </a:pPr>
            <a:r>
              <a:rPr lang="en-GB" sz="4800" dirty="0"/>
              <a:t>100 – 25 = </a:t>
            </a:r>
            <a:r>
              <a:rPr lang="en-GB" sz="4800" dirty="0">
                <a:solidFill>
                  <a:srgbClr val="00B050"/>
                </a:solidFill>
              </a:rPr>
              <a:t>75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72B4C3-4454-4D55-BC14-00F9FED8223F}"/>
              </a:ext>
            </a:extLst>
          </p:cNvPr>
          <p:cNvSpPr txBox="1"/>
          <p:nvPr/>
        </p:nvSpPr>
        <p:spPr>
          <a:xfrm>
            <a:off x="6003235" y="4479235"/>
            <a:ext cx="565976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0B050"/>
                </a:solidFill>
              </a:rPr>
              <a:t>Pencils needed: 40 x 2 = 80</a:t>
            </a:r>
          </a:p>
          <a:p>
            <a:endParaRPr lang="en-GB" sz="2800" b="1" dirty="0">
              <a:solidFill>
                <a:srgbClr val="00B050"/>
              </a:solidFill>
            </a:endParaRPr>
          </a:p>
          <a:p>
            <a:r>
              <a:rPr lang="en-GB" sz="2800" b="1" dirty="0">
                <a:solidFill>
                  <a:srgbClr val="00B050"/>
                </a:solidFill>
              </a:rPr>
              <a:t>Boxes needed: 80 ÷ 10 = 8</a:t>
            </a:r>
          </a:p>
          <a:p>
            <a:endParaRPr lang="en-GB" sz="2800" b="1" dirty="0">
              <a:solidFill>
                <a:srgbClr val="00B050"/>
              </a:solidFill>
            </a:endParaRPr>
          </a:p>
          <a:p>
            <a:r>
              <a:rPr lang="en-GB" sz="2800" b="1" u="sng" dirty="0">
                <a:solidFill>
                  <a:srgbClr val="00B050"/>
                </a:solidFill>
              </a:rPr>
              <a:t>8 boxes are needed.</a:t>
            </a:r>
          </a:p>
        </p:txBody>
      </p:sp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F01640F4-F4FC-4651-B0FD-3B7BE4C3E3D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506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609"/>
    </mc:Choice>
    <mc:Fallback>
      <p:transition spd="slow" advTm="306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5909" y="251424"/>
            <a:ext cx="2936383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GB" sz="3200" dirty="0"/>
              <a:t>Multiplying by 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5910" y="1127835"/>
            <a:ext cx="2936383" cy="58477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endParaRPr lang="en-GB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5479CD-E4A0-4DBD-82AD-D0C7106E8824}"/>
              </a:ext>
            </a:extLst>
          </p:cNvPr>
          <p:cNvSpPr txBox="1"/>
          <p:nvPr/>
        </p:nvSpPr>
        <p:spPr>
          <a:xfrm>
            <a:off x="115910" y="1127835"/>
            <a:ext cx="8743610" cy="3046988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000000"/>
                </a:solidFill>
                <a:latin typeface="Nunito Sans"/>
              </a:rPr>
              <a:t>Add or subtract 4 to find the answers to new times table facts.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000000"/>
                </a:solidFill>
                <a:latin typeface="Nunito Sans"/>
              </a:rPr>
              <a:t>Count in 4s to answer times table questions.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000000"/>
                </a:solidFill>
                <a:latin typeface="Nunito Sans"/>
              </a:rPr>
              <a:t>Match questions with correct answers.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200" dirty="0">
              <a:solidFill>
                <a:srgbClr val="000000"/>
              </a:solidFill>
              <a:latin typeface="Nunito Sans"/>
            </a:endParaRPr>
          </a:p>
          <a:p>
            <a:endParaRPr lang="en-GB" sz="3200" dirty="0">
              <a:solidFill>
                <a:srgbClr val="000000"/>
              </a:solidFill>
              <a:latin typeface="Nunito Sans"/>
            </a:endParaRP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DC250C7A-3C0E-4FD1-B77E-4A22A7BAF30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998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796"/>
    </mc:Choice>
    <mc:Fallback>
      <p:transition spd="slow" advTm="127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5910" y="180304"/>
            <a:ext cx="2936383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GB" sz="3200" dirty="0"/>
              <a:t>In focus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368359-D969-4443-A590-364CDFD9BF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88255" y="1262379"/>
            <a:ext cx="6825872" cy="4156075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43FA7A2-7F34-4F99-B3A8-1D1D32037D1A}"/>
              </a:ext>
            </a:extLst>
          </p:cNvPr>
          <p:cNvSpPr/>
          <p:nvPr/>
        </p:nvSpPr>
        <p:spPr>
          <a:xfrm>
            <a:off x="7540487" y="1062753"/>
            <a:ext cx="4373640" cy="45553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A9D0C8-F5AE-4FAF-AD30-2247546EC4DB}"/>
              </a:ext>
            </a:extLst>
          </p:cNvPr>
          <p:cNvSpPr txBox="1"/>
          <p:nvPr/>
        </p:nvSpPr>
        <p:spPr>
          <a:xfrm>
            <a:off x="357809" y="1417983"/>
            <a:ext cx="4214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How have the strawberries been arranged?</a:t>
            </a:r>
          </a:p>
        </p:txBody>
      </p:sp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A120DE13-28B1-4586-9733-858ACA75705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68495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9021"/>
    </mc:Choice>
    <mc:Fallback>
      <p:transition spd="slow" advTm="290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6A4B679-5F3A-4A88-87BC-EE6269D43C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9335" y="562277"/>
            <a:ext cx="9390146" cy="573344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F586556-8E10-43C2-90E3-50806DBA7AD2}"/>
              </a:ext>
            </a:extLst>
          </p:cNvPr>
          <p:cNvSpPr txBox="1"/>
          <p:nvPr/>
        </p:nvSpPr>
        <p:spPr>
          <a:xfrm>
            <a:off x="8640417" y="1789043"/>
            <a:ext cx="530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9B6BDB-8060-428B-92D0-FEF5F33AC9A2}"/>
              </a:ext>
            </a:extLst>
          </p:cNvPr>
          <p:cNvSpPr txBox="1"/>
          <p:nvPr/>
        </p:nvSpPr>
        <p:spPr>
          <a:xfrm>
            <a:off x="9660835" y="1789043"/>
            <a:ext cx="6626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36</a:t>
            </a: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9191BB97-D5DE-4F36-80BA-0A494D67AF51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67914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8484"/>
    </mc:Choice>
    <mc:Fallback>
      <p:transition spd="slow" advTm="384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5910" y="180304"/>
            <a:ext cx="2936383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GB" sz="3200" dirty="0"/>
              <a:t>Let’s Learn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689904-6AF6-4A94-841A-03614B394EF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296" r="296" b="50000"/>
          <a:stretch/>
        </p:blipFill>
        <p:spPr>
          <a:xfrm>
            <a:off x="2926355" y="1096401"/>
            <a:ext cx="7516357" cy="5581295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8DEAFF7-C8B1-4CF4-85E7-A0D0ABC47F4A}"/>
              </a:ext>
            </a:extLst>
          </p:cNvPr>
          <p:cNvSpPr/>
          <p:nvPr/>
        </p:nvSpPr>
        <p:spPr>
          <a:xfrm>
            <a:off x="3525078" y="2716696"/>
            <a:ext cx="2902226" cy="17360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3F93167-730E-4A6B-B01D-D0BF46C53920}"/>
              </a:ext>
            </a:extLst>
          </p:cNvPr>
          <p:cNvSpPr/>
          <p:nvPr/>
        </p:nvSpPr>
        <p:spPr>
          <a:xfrm>
            <a:off x="6665843" y="1096401"/>
            <a:ext cx="2729948" cy="33563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E47FAE-EA6E-4765-8832-7A0742F962A6}"/>
              </a:ext>
            </a:extLst>
          </p:cNvPr>
          <p:cNvSpPr txBox="1"/>
          <p:nvPr/>
        </p:nvSpPr>
        <p:spPr>
          <a:xfrm>
            <a:off x="5075582" y="5825791"/>
            <a:ext cx="3710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0EBC6CF-6C84-47EE-A339-EF01981D892C}"/>
              </a:ext>
            </a:extLst>
          </p:cNvPr>
          <p:cNvSpPr txBox="1"/>
          <p:nvPr/>
        </p:nvSpPr>
        <p:spPr>
          <a:xfrm>
            <a:off x="5813717" y="5825792"/>
            <a:ext cx="5645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28</a:t>
            </a: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01BF0AD4-BFBA-4BD1-AB92-FD6B46FBDC5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9510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2883"/>
    </mc:Choice>
    <mc:Fallback>
      <p:transition spd="slow" advTm="328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animBg="1"/>
      <p:bldP spid="7" grpId="0" animBg="1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5910" y="180304"/>
            <a:ext cx="2936383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GB" sz="3200" dirty="0"/>
              <a:t>Let’s Learn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0E6042-92B0-4CCC-84E9-1271A2FD85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9715" y="1053547"/>
            <a:ext cx="7472570" cy="53292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BD9B9CA-3CA6-487F-AB0A-BD63B0F63300}"/>
              </a:ext>
            </a:extLst>
          </p:cNvPr>
          <p:cNvSpPr txBox="1"/>
          <p:nvPr/>
        </p:nvSpPr>
        <p:spPr>
          <a:xfrm>
            <a:off x="4479235" y="5897217"/>
            <a:ext cx="344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8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C60DE59-DF42-42AD-BFD8-9AA455D702A3}"/>
              </a:ext>
            </a:extLst>
          </p:cNvPr>
          <p:cNvSpPr txBox="1"/>
          <p:nvPr/>
        </p:nvSpPr>
        <p:spPr>
          <a:xfrm>
            <a:off x="5296098" y="5897217"/>
            <a:ext cx="481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32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97992D59-498A-4EA7-AED3-F5930614909B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26829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7078"/>
    </mc:Choice>
    <mc:Fallback>
      <p:transition spd="slow" advTm="270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D7F3FD-E177-46FB-8608-23E3A8191B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909" y="186267"/>
            <a:ext cx="5275049" cy="624978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BD73E8C-4B9A-42EE-B640-8B1F7CB09E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6574" y="185485"/>
            <a:ext cx="4929809" cy="625056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xmlns:iact="http://schemas.microsoft.com/office/powerpoint/2014/inkAction" Requires="p14 iact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3037116-7EF1-4D03-8CDC-53A6A375EE9F}"/>
                  </a:ext>
                </a:extLst>
              </p14:cNvPr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1614600" y="3153960"/>
              <a:ext cx="1965600" cy="6260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3037116-7EF1-4D03-8CDC-53A6A375EE9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605240" y="3144600"/>
                <a:ext cx="1984320" cy="644760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BE636A44-9C94-4814-BF39-94EA97AEEB7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17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1294"/>
    </mc:Choice>
    <mc:Fallback>
      <p:transition spd="slow" advTm="912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2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9|6.6|12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C5D3F09F0C3A44AEF0983E5D5359EA" ma:contentTypeVersion="12" ma:contentTypeDescription="Create a new document." ma:contentTypeScope="" ma:versionID="7ea6cbee949b6de6dedf7e2f5b7efa6f">
  <xsd:schema xmlns:xsd="http://www.w3.org/2001/XMLSchema" xmlns:xs="http://www.w3.org/2001/XMLSchema" xmlns:p="http://schemas.microsoft.com/office/2006/metadata/properties" xmlns:ns3="51f498ba-f467-4d5c-b9fd-2734c5ca592e" xmlns:ns4="47f014fc-fa67-4c1f-8e8f-158b5914fd37" targetNamespace="http://schemas.microsoft.com/office/2006/metadata/properties" ma:root="true" ma:fieldsID="821e948a273ab1500fe55907b3efa041" ns3:_="" ns4:_="">
    <xsd:import namespace="51f498ba-f467-4d5c-b9fd-2734c5ca592e"/>
    <xsd:import namespace="47f014fc-fa67-4c1f-8e8f-158b5914fd3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f498ba-f467-4d5c-b9fd-2734c5ca592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f014fc-fa67-4c1f-8e8f-158b5914fd37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FC962CD-DA55-47A0-B2D7-B6C72AEA800E}">
  <ds:schemaRefs>
    <ds:schemaRef ds:uri="http://purl.org/dc/elements/1.1/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47f014fc-fa67-4c1f-8e8f-158b5914fd37"/>
    <ds:schemaRef ds:uri="51f498ba-f467-4d5c-b9fd-2734c5ca592e"/>
    <ds:schemaRef ds:uri="http://schemas.openxmlformats.org/package/2006/metadata/core-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4D816310-09FC-4661-8F2A-2EF9BDD574C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5E94986-35A1-4104-AFA3-5B800F1FADE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1f498ba-f467-4d5c-b9fd-2734c5ca592e"/>
    <ds:schemaRef ds:uri="47f014fc-fa67-4c1f-8e8f-158b5914fd3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4309</TotalTime>
  <Words>262</Words>
  <Application>Microsoft Office PowerPoint</Application>
  <PresentationFormat>Widescreen</PresentationFormat>
  <Paragraphs>57</Paragraphs>
  <Slides>10</Slides>
  <Notes>0</Notes>
  <HiddenSlides>0</HiddenSlides>
  <MMClips>10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Comic Sans MS</vt:lpstr>
      <vt:lpstr>Nunito Sans</vt:lpstr>
      <vt:lpstr>Office Theme</vt:lpstr>
      <vt:lpstr>Friday Maths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sbibi</dc:creator>
  <cp:lastModifiedBy>Victoria Ellis</cp:lastModifiedBy>
  <cp:revision>20</cp:revision>
  <dcterms:created xsi:type="dcterms:W3CDTF">2020-11-04T11:56:48Z</dcterms:created>
  <dcterms:modified xsi:type="dcterms:W3CDTF">2020-12-04T06:54:42Z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0x01010093C5D3F09F0C3A44AEF0983E5D5359EA</vt:lpwstr>
  </property>
</Properties>
</file>